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embedTrueTypeFonts="1" strictFirstAndLastChars="0" autoCompressPictures="0" saveSubsetFonts="1">
  <p:sldMasterIdLst>
    <p:sldMasterId r:id="rId5" id="2147483648"/>
  </p:sldMasterIdLst>
  <p:notesMasterIdLst>
    <p:notesMasterId r:id="rId6"/>
  </p:notesMasterIdLst>
  <p:sldIdLst>
    <p:sldId r:id="rId7" id="256"/>
    <p:sldId r:id="rId8" id="257"/>
    <p:sldId r:id="rId9" id="258"/>
    <p:sldId r:id="rId10" id="259"/>
    <p:sldId r:id="rId11" id="260"/>
    <p:sldId r:id="rId12" id="261"/>
    <p:sldId r:id="rId13" id="262"/>
    <p:sldId r:id="rId14" id="263"/>
    <p:sldId r:id="rId15" id="264"/>
    <p:sldId r:id="rId16" id="265"/>
    <p:sldId r:id="rId17" id="266"/>
    <p:sldId r:id="rId18" id="267"/>
    <p:sldId r:id="rId19" id="268"/>
    <p:sldId r:id="rId20" id="269"/>
    <p:sldId r:id="rId21" id="270"/>
    <p:sldId r:id="rId22" id="271"/>
    <p:sldId r:id="rId23" id="272"/>
    <p:sldId r:id="rId24" id="273"/>
    <p:sldId r:id="rId25" id="274"/>
    <p:sldId r:id="rId26" id="275"/>
    <p:sldId r:id="rId27" id="276"/>
    <p:sldId r:id="rId28" id="277"/>
    <p:sldId r:id="rId29" id="278"/>
    <p:sldId r:id="rId30" id="279"/>
    <p:sldId r:id="rId31" id="280"/>
    <p:sldId r:id="rId32" id="281"/>
    <p:sldId r:id="rId33" id="282"/>
    <p:sldId r:id="rId34" id="283"/>
  </p:sldIdLst>
  <p:sldSz cx="12192000" cy="6858000"/>
  <p:notesSz cx="6858000" cy="9144000"/>
  <p:embeddedFontLst>
    <p:embeddedFont>
      <p:font typeface="Franklin Gothic"/>
      <p:bold r:id="rId35"/>
    </p:embeddedFont>
    <p:embeddedFont>
      <p:font typeface="Bebas Neue"/>
      <p:regular r:id="rId36"/>
    </p:embeddedFont>
    <p:embeddedFont>
      <p:font typeface="Roboto Mon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cap="none" u="none" sz="1400" strike="noStrike" i="0">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cap="none" u="none" sz="1400" strike="noStrike" i="0">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cap="none" u="none" sz="1400" strike="noStrike" i="0">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cap="none" u="none" sz="1400" strike="noStrike" i="0">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cap="none" u="none" sz="1400" strike="noStrike" i="0">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cap="none" u="none" sz="1400" strike="noStrike" i="0">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cap="none" u="none" sz="1400" strike="noStrike" i="0">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cap="none" u="none" sz="1400" strike="noStrike" i="0">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cap="none" u="none" sz="1400" strike="noStrike" i="0">
        <a:solidFill>
          <a:srgbClr val="000000"/>
        </a:solidFill>
        <a:latin typeface="Arial"/>
        <a:ea typeface="Arial"/>
        <a:cs typeface="Arial"/>
        <a:sym typeface="Arial"/>
      </a:defRPr>
    </a:lvl9pPr>
  </p:defaultTextStyle>
  <p:extLst>
    <p:ext uri="http://customooxmlschemas.google.com/">
      <go:slidesCustomData xmlns:go="http://customooxmlschemas.google.com/" roundtripDataSignature="AMtx7mihGGoyic6k3pIf5Sc7VHi4vSY5FQ==" r:id="rId41"/>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clrIdx="0" initials="" lastIdx="1" name="Williams Flores C." id="0"/>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561F46-0D56-4B3D-9054-A05F0B9AAA0D}">
  <a:tblStyle styleId="{B0561F46-0D56-4B3D-9054-A05F0B9AAA0D}"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Mono-boldItalic.fntdata"/><Relationship Id="rId20" Type="http://schemas.openxmlformats.org/officeDocument/2006/relationships/slide" Target="slides/slide14.xml"/><Relationship Id="rId41"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FranklinGothic-bold.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Mono-regular.fntdata"/><Relationship Id="rId14" Type="http://schemas.openxmlformats.org/officeDocument/2006/relationships/slide" Target="slides/slide8.xml"/><Relationship Id="rId36" Type="http://schemas.openxmlformats.org/officeDocument/2006/relationships/font" Target="fonts/BebasNeue-regular.fntdata"/><Relationship Id="rId17" Type="http://schemas.openxmlformats.org/officeDocument/2006/relationships/slide" Target="slides/slide11.xml"/><Relationship Id="rId39" Type="http://schemas.openxmlformats.org/officeDocument/2006/relationships/font" Target="fonts/RobotoMono-italic.fntdata"/><Relationship Id="rId16" Type="http://schemas.openxmlformats.org/officeDocument/2006/relationships/slide" Target="slides/slide10.xml"/><Relationship Id="rId38" Type="http://schemas.openxmlformats.org/officeDocument/2006/relationships/font" Target="fonts/RobotoMono-bold.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p="http://schemas.openxmlformats.org/presentationml/2006/main" xmlns:p15="http://schemas.microsoft.com/office/powerpoint/2012/main">
  <p:cm dt="2019-11-24T14:32:27.048" authorId="0" idx="1">
    <p:pos x="10" y="10"/>
    <p:text/>
    <p:extLst>
      <p:ext uri="{C676402C-5697-4E1C-873F-D02D1690AC5C}">
        <p15:threadingInfo timeZoneBias="0"/>
      </p:ext>
      <p:ext uri="http://customooxmlschemas.google.com/">
        <go:slidesCustomData xmlns:go="http://customooxmlschemas.google.com/" commentPostId="AAAAWZvbZGw"/>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C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L"/>
              <a:t>¿Qué sabemos sobre las relaciones?</a:t>
            </a:r>
            <a:endParaRPr/>
          </a:p>
          <a:p>
            <a:pPr indent="0" lvl="0" marL="0" rtl="0" algn="l">
              <a:spcBef>
                <a:spcPts val="0"/>
              </a:spcBef>
              <a:spcAft>
                <a:spcPts val="0"/>
              </a:spcAft>
              <a:buNone/>
            </a:pPr>
            <a:r>
              <a:rPr lang="es-CL"/>
              <a:t>¿Cómo se utilizan las relaciones entre entidades?</a:t>
            </a:r>
            <a:endParaRPr/>
          </a:p>
          <a:p>
            <a:pPr indent="0" lvl="0" marL="0" rtl="0" algn="l">
              <a:spcBef>
                <a:spcPts val="0"/>
              </a:spcBef>
              <a:spcAft>
                <a:spcPts val="0"/>
              </a:spcAft>
              <a:buNone/>
            </a:pPr>
            <a:r>
              <a:rPr lang="es-CL"/>
              <a:t>¿Cómo identificar una relación?</a:t>
            </a:r>
            <a:endParaRPr/>
          </a:p>
          <a:p>
            <a:pPr indent="0" lvl="0" marL="0" rtl="0" algn="l">
              <a:spcBef>
                <a:spcPts val="0"/>
              </a:spcBef>
              <a:spcAft>
                <a:spcPts val="0"/>
              </a:spcAft>
              <a:buNone/>
            </a:pPr>
            <a:r>
              <a:rPr lang="es-CL"/>
              <a:t>¿Cuáles son las cardinalidades existentes?</a:t>
            </a:r>
            <a:endParaRPr/>
          </a:p>
          <a:p>
            <a:pPr indent="0" lvl="0" marL="0" rtl="0" algn="l">
              <a:spcBef>
                <a:spcPts val="0"/>
              </a:spcBef>
              <a:spcAft>
                <a:spcPts val="0"/>
              </a:spcAft>
              <a:buNone/>
            </a:pPr>
            <a:r>
              <a:t/>
            </a:r>
            <a:endParaRPr/>
          </a:p>
        </p:txBody>
      </p:sp>
      <p:sp>
        <p:nvSpPr>
          <p:cNvPr id="341" name="Google Shape;341;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L"/>
              <a:t>Se recomienda que los alumnos participen en esta actividad con la finalidad que el profesor pueda conocer los conceptos que ellos tienen.</a:t>
            </a:r>
            <a:endParaRPr/>
          </a:p>
          <a:p>
            <a:pPr indent="0" lvl="0" marL="0" rtl="0" algn="l">
              <a:spcBef>
                <a:spcPts val="0"/>
              </a:spcBef>
              <a:spcAft>
                <a:spcPts val="0"/>
              </a:spcAft>
              <a:buNone/>
            </a:pPr>
            <a:r>
              <a:t/>
            </a:r>
            <a:endParaRPr/>
          </a:p>
        </p:txBody>
      </p:sp>
      <p:sp>
        <p:nvSpPr>
          <p:cNvPr id="118" name="Google Shape;11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L"/>
              <a:t>Se debe explicar las características de una tabla para que el alumno pueda comprender como se organizan los datos requeridos.</a:t>
            </a:r>
            <a:endParaRPr/>
          </a:p>
          <a:p>
            <a:pPr indent="0" lvl="0" marL="0" rtl="0" algn="l">
              <a:spcBef>
                <a:spcPts val="0"/>
              </a:spcBef>
              <a:spcAft>
                <a:spcPts val="0"/>
              </a:spcAft>
              <a:buNone/>
            </a:pPr>
            <a:r>
              <a:t/>
            </a:r>
            <a:endParaRPr/>
          </a:p>
        </p:txBody>
      </p:sp>
      <p:sp>
        <p:nvSpPr>
          <p:cNvPr id="125" name="Google Shape;12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L"/>
              <a:t>Se debe explicar al alumno por que en el modelo lógico no se observa de primera instancia la absorción de estas claves.</a:t>
            </a:r>
            <a:endParaRPr/>
          </a:p>
        </p:txBody>
      </p:sp>
      <p:sp>
        <p:nvSpPr>
          <p:cNvPr id="175" name="Google Shape;17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1_Diapositiva de título">
    <p:bg>
      <p:bgPr>
        <a:solidFill>
          <a:schemeClr val="dk2"/>
        </a:solidFill>
      </p:bgPr>
    </p:bg>
    <p:spTree>
      <p:nvGrpSpPr>
        <p:cNvPr id="15" name="Shape 15"/>
        <p:cNvGrpSpPr/>
        <p:nvPr/>
      </p:nvGrpSpPr>
      <p:grpSpPr>
        <a:xfrm>
          <a:off x="0" y="0"/>
          <a:ext cx="0" cy="0"/>
          <a:chOff x="0" y="0"/>
          <a:chExt cx="0" cy="0"/>
        </a:xfrm>
      </p:grpSpPr>
      <p:sp>
        <p:nvSpPr>
          <p:cNvPr id="16" name="Google Shape;16;p30"/>
          <p:cNvSpPr/>
          <p:nvPr/>
        </p:nvSpPr>
        <p:spPr>
          <a:xfrm flipH="1">
            <a:off x="-1" y="0"/>
            <a:ext cx="6172783" cy="6858000"/>
          </a:xfrm>
          <a:custGeom>
            <a:rect b="b" l="l" r="r" t="t"/>
            <a:pathLst>
              <a:path extrusionOk="0" h="6858000" w="6172782">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17" name="Google Shape;17;p30"/>
          <p:cNvPicPr preferRelativeResize="0"/>
          <p:nvPr/>
        </p:nvPicPr>
        <p:blipFill rotWithShape="1">
          <a:blip r:embed="rId2">
            <a:alphaModFix/>
          </a:blip>
          <a:srcRect b="0" l="0" r="0" t="0"/>
          <a:stretch/>
        </p:blipFill>
        <p:spPr>
          <a:xfrm>
            <a:off x="27" y="11959"/>
            <a:ext cx="6024155" cy="6840855"/>
          </a:xfrm>
          <a:custGeom>
            <a:rect b="b" l="l" r="r" t="t"/>
            <a:pathLst>
              <a:path extrusionOk="0" h="6858000" w="6024154">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8" name="Google Shape;18;p30"/>
          <p:cNvPicPr preferRelativeResize="0"/>
          <p:nvPr/>
        </p:nvPicPr>
        <p:blipFill rotWithShape="1">
          <a:blip r:embed="rId3">
            <a:alphaModFix/>
          </a:blip>
          <a:srcRect b="0" l="0" r="0" t="0"/>
          <a:stretch/>
        </p:blipFill>
        <p:spPr>
          <a:xfrm>
            <a:off x="6920165" y="212271"/>
            <a:ext cx="4997684" cy="586221"/>
          </a:xfrm>
          <a:prstGeom prst="rect">
            <a:avLst/>
          </a:prstGeom>
          <a:noFill/>
          <a:ln>
            <a:noFill/>
          </a:ln>
        </p:spPr>
      </p:pic>
      <p:sp>
        <p:nvSpPr>
          <p:cNvPr id="19" name="Google Shape;19;p30"/>
          <p:cNvSpPr txBox="1"/>
          <p:nvPr>
            <p:ph idx="1" type="subTitle"/>
          </p:nvPr>
        </p:nvSpPr>
        <p:spPr>
          <a:xfrm>
            <a:off x="7046267" y="5620875"/>
            <a:ext cx="4805200" cy="873900"/>
          </a:xfrm>
          <a:prstGeom prst="rect">
            <a:avLst/>
          </a:prstGeom>
          <a:solidFill>
            <a:srgbClr val="DE3075"/>
          </a:solidFill>
          <a:ln>
            <a:noFill/>
          </a:ln>
        </p:spPr>
        <p:txBody>
          <a:bodyPr anchorCtr="0" anchor="t" bIns="0" lIns="91425" spcFirstLastPara="1" rIns="182875" wrap="square" tIns="0">
            <a:noAutofit/>
          </a:bodyPr>
          <a:lstStyle>
            <a:lvl1pPr lvl="0" algn="r">
              <a:lnSpc>
                <a:spcPct val="90000"/>
              </a:lnSpc>
              <a:spcBef>
                <a:spcPts val="1000"/>
              </a:spcBef>
              <a:spcAft>
                <a:spcPts val="0"/>
              </a:spcAft>
              <a:buClr>
                <a:srgbClr val="FFFFFF"/>
              </a:buClr>
              <a:buSzPts val="4800"/>
              <a:buNone/>
              <a:defRPr b="1" sz="4800">
                <a:solidFill>
                  <a:srgbClr val="FFFFFF"/>
                </a:solidFill>
                <a:latin typeface="Calibri"/>
                <a:ea typeface="Calibri"/>
                <a:cs typeface="Calibri"/>
                <a:sym typeface="Calibri"/>
              </a:defRPr>
            </a:lvl1pPr>
            <a:lvl2pPr lvl="1" algn="r">
              <a:lnSpc>
                <a:spcPct val="90000"/>
              </a:lnSpc>
              <a:spcBef>
                <a:spcPts val="1000"/>
              </a:spcBef>
              <a:spcAft>
                <a:spcPts val="0"/>
              </a:spcAft>
              <a:buClr>
                <a:srgbClr val="FFFFFF"/>
              </a:buClr>
              <a:buSzPts val="4800"/>
              <a:buNone/>
              <a:defRPr b="1" sz="4800">
                <a:solidFill>
                  <a:srgbClr val="FFFFFF"/>
                </a:solidFill>
              </a:defRPr>
            </a:lvl2pPr>
            <a:lvl3pPr lvl="2" algn="r">
              <a:lnSpc>
                <a:spcPct val="90000"/>
              </a:lnSpc>
              <a:spcBef>
                <a:spcPts val="1000"/>
              </a:spcBef>
              <a:spcAft>
                <a:spcPts val="0"/>
              </a:spcAft>
              <a:buClr>
                <a:srgbClr val="FFFFFF"/>
              </a:buClr>
              <a:buSzPts val="4800"/>
              <a:buNone/>
              <a:defRPr b="1" sz="4800">
                <a:solidFill>
                  <a:srgbClr val="FFFFFF"/>
                </a:solidFill>
              </a:defRPr>
            </a:lvl3pPr>
            <a:lvl4pPr lvl="3" algn="r">
              <a:lnSpc>
                <a:spcPct val="90000"/>
              </a:lnSpc>
              <a:spcBef>
                <a:spcPts val="1000"/>
              </a:spcBef>
              <a:spcAft>
                <a:spcPts val="0"/>
              </a:spcAft>
              <a:buClr>
                <a:srgbClr val="FFFFFF"/>
              </a:buClr>
              <a:buSzPts val="4800"/>
              <a:buNone/>
              <a:defRPr b="1" sz="4800">
                <a:solidFill>
                  <a:srgbClr val="FFFFFF"/>
                </a:solidFill>
              </a:defRPr>
            </a:lvl4pPr>
            <a:lvl5pPr lvl="4" algn="r">
              <a:lnSpc>
                <a:spcPct val="90000"/>
              </a:lnSpc>
              <a:spcBef>
                <a:spcPts val="1000"/>
              </a:spcBef>
              <a:spcAft>
                <a:spcPts val="0"/>
              </a:spcAft>
              <a:buClr>
                <a:srgbClr val="FFFFFF"/>
              </a:buClr>
              <a:buSzPts val="4800"/>
              <a:buNone/>
              <a:defRPr b="1" sz="4800">
                <a:solidFill>
                  <a:srgbClr val="FFFFFF"/>
                </a:solidFill>
              </a:defRPr>
            </a:lvl5pPr>
            <a:lvl6pPr lvl="5" algn="r">
              <a:lnSpc>
                <a:spcPct val="90000"/>
              </a:lnSpc>
              <a:spcBef>
                <a:spcPts val="1000"/>
              </a:spcBef>
              <a:spcAft>
                <a:spcPts val="0"/>
              </a:spcAft>
              <a:buClr>
                <a:srgbClr val="FFFFFF"/>
              </a:buClr>
              <a:buSzPts val="4800"/>
              <a:buNone/>
              <a:defRPr b="1" sz="4800">
                <a:solidFill>
                  <a:srgbClr val="FFFFFF"/>
                </a:solidFill>
              </a:defRPr>
            </a:lvl6pPr>
            <a:lvl7pPr lvl="6" algn="r">
              <a:lnSpc>
                <a:spcPct val="90000"/>
              </a:lnSpc>
              <a:spcBef>
                <a:spcPts val="1000"/>
              </a:spcBef>
              <a:spcAft>
                <a:spcPts val="0"/>
              </a:spcAft>
              <a:buClr>
                <a:srgbClr val="FFFFFF"/>
              </a:buClr>
              <a:buSzPts val="4800"/>
              <a:buNone/>
              <a:defRPr b="1" sz="4800">
                <a:solidFill>
                  <a:srgbClr val="FFFFFF"/>
                </a:solidFill>
              </a:defRPr>
            </a:lvl7pPr>
            <a:lvl8pPr lvl="7" algn="r">
              <a:lnSpc>
                <a:spcPct val="90000"/>
              </a:lnSpc>
              <a:spcBef>
                <a:spcPts val="1000"/>
              </a:spcBef>
              <a:spcAft>
                <a:spcPts val="0"/>
              </a:spcAft>
              <a:buClr>
                <a:srgbClr val="FFFFFF"/>
              </a:buClr>
              <a:buSzPts val="4800"/>
              <a:buNone/>
              <a:defRPr b="1" sz="4800">
                <a:solidFill>
                  <a:srgbClr val="FFFFFF"/>
                </a:solidFill>
              </a:defRPr>
            </a:lvl8pPr>
            <a:lvl9pPr lvl="8" algn="r">
              <a:lnSpc>
                <a:spcPct val="90000"/>
              </a:lnSpc>
              <a:spcBef>
                <a:spcPts val="1000"/>
              </a:spcBef>
              <a:spcAft>
                <a:spcPts val="0"/>
              </a:spcAft>
              <a:buClr>
                <a:srgbClr val="FFFFFF"/>
              </a:buClr>
              <a:buSzPts val="4800"/>
              <a:buNone/>
              <a:defRPr b="1" sz="4800">
                <a:solidFill>
                  <a:srgbClr val="FFFFFF"/>
                </a:solidFill>
              </a:defRPr>
            </a:lvl9pPr>
          </a:lstStyle>
          <a:p/>
        </p:txBody>
      </p:sp>
      <p:sp>
        <p:nvSpPr>
          <p:cNvPr id="20" name="Google Shape;20;p30"/>
          <p:cNvSpPr txBox="1"/>
          <p:nvPr>
            <p:ph type="title"/>
          </p:nvPr>
        </p:nvSpPr>
        <p:spPr>
          <a:xfrm>
            <a:off x="5325033" y="2487700"/>
            <a:ext cx="6526400" cy="2891100"/>
          </a:xfrm>
          <a:prstGeom prst="rect">
            <a:avLst/>
          </a:prstGeom>
          <a:noFill/>
          <a:ln>
            <a:noFill/>
          </a:ln>
        </p:spPr>
        <p:txBody>
          <a:bodyPr anchorCtr="0" anchor="b" bIns="45700" lIns="91425" spcFirstLastPara="1" rIns="91425" wrap="square" tIns="45700">
            <a:noAutofit/>
          </a:bodyPr>
          <a:lstStyle>
            <a:lvl1pPr lvl="0" algn="r">
              <a:lnSpc>
                <a:spcPct val="90000"/>
              </a:lnSpc>
              <a:spcBef>
                <a:spcPts val="0"/>
              </a:spcBef>
              <a:spcAft>
                <a:spcPts val="0"/>
              </a:spcAft>
              <a:buClr>
                <a:schemeClr val="dk1"/>
              </a:buClr>
              <a:buSzPts val="6600"/>
              <a:buFont typeface="Calibri"/>
              <a:buNone/>
              <a:defRPr sz="6600">
                <a:latin typeface="Calibri"/>
                <a:ea typeface="Calibri"/>
                <a:cs typeface="Calibri"/>
                <a:sym typeface="Calibri"/>
              </a:defRPr>
            </a:lvl1pPr>
            <a:lvl2pPr lvl="1" algn="r">
              <a:spcBef>
                <a:spcPts val="0"/>
              </a:spcBef>
              <a:spcAft>
                <a:spcPts val="0"/>
              </a:spcAft>
              <a:buSzPts val="5600"/>
              <a:buNone/>
              <a:defRPr sz="5600"/>
            </a:lvl2pPr>
            <a:lvl3pPr lvl="2" algn="r">
              <a:spcBef>
                <a:spcPts val="0"/>
              </a:spcBef>
              <a:spcAft>
                <a:spcPts val="0"/>
              </a:spcAft>
              <a:buSzPts val="5600"/>
              <a:buNone/>
              <a:defRPr sz="5600"/>
            </a:lvl3pPr>
            <a:lvl4pPr lvl="3" algn="r">
              <a:spcBef>
                <a:spcPts val="0"/>
              </a:spcBef>
              <a:spcAft>
                <a:spcPts val="0"/>
              </a:spcAft>
              <a:buSzPts val="5600"/>
              <a:buNone/>
              <a:defRPr sz="5600"/>
            </a:lvl4pPr>
            <a:lvl5pPr lvl="4" algn="r">
              <a:spcBef>
                <a:spcPts val="0"/>
              </a:spcBef>
              <a:spcAft>
                <a:spcPts val="0"/>
              </a:spcAft>
              <a:buSzPts val="5600"/>
              <a:buNone/>
              <a:defRPr sz="5600"/>
            </a:lvl5pPr>
            <a:lvl6pPr lvl="5" algn="r">
              <a:spcBef>
                <a:spcPts val="0"/>
              </a:spcBef>
              <a:spcAft>
                <a:spcPts val="0"/>
              </a:spcAft>
              <a:buSzPts val="5600"/>
              <a:buNone/>
              <a:defRPr sz="5600"/>
            </a:lvl6pPr>
            <a:lvl7pPr lvl="6" algn="r">
              <a:spcBef>
                <a:spcPts val="0"/>
              </a:spcBef>
              <a:spcAft>
                <a:spcPts val="0"/>
              </a:spcAft>
              <a:buSzPts val="5600"/>
              <a:buNone/>
              <a:defRPr sz="5600"/>
            </a:lvl7pPr>
            <a:lvl8pPr lvl="7" algn="r">
              <a:spcBef>
                <a:spcPts val="0"/>
              </a:spcBef>
              <a:spcAft>
                <a:spcPts val="0"/>
              </a:spcAft>
              <a:buSzPts val="5600"/>
              <a:buNone/>
              <a:defRPr sz="5600"/>
            </a:lvl8pPr>
            <a:lvl9pPr lvl="8" algn="r">
              <a:spcBef>
                <a:spcPts val="0"/>
              </a:spcBef>
              <a:spcAft>
                <a:spcPts val="0"/>
              </a:spcAft>
              <a:buSzPts val="5600"/>
              <a:buNone/>
              <a:defRPr sz="5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74" name="Shape 74"/>
        <p:cNvGrpSpPr/>
        <p:nvPr/>
      </p:nvGrpSpPr>
      <p:grpSpPr>
        <a:xfrm>
          <a:off x="0" y="0"/>
          <a:ext cx="0" cy="0"/>
          <a:chOff x="0" y="0"/>
          <a:chExt cx="0" cy="0"/>
        </a:xfrm>
      </p:grpSpPr>
      <p:sp>
        <p:nvSpPr>
          <p:cNvPr id="75" name="Google Shape;75;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8" name="Shape 78"/>
        <p:cNvGrpSpPr/>
        <p:nvPr/>
      </p:nvGrpSpPr>
      <p:grpSpPr>
        <a:xfrm>
          <a:off x="0" y="0"/>
          <a:ext cx="0" cy="0"/>
          <a:chOff x="0" y="0"/>
          <a:chExt cx="0" cy="0"/>
        </a:xfrm>
      </p:grpSpPr>
      <p:sp>
        <p:nvSpPr>
          <p:cNvPr id="79" name="Google Shape;79;p4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1" name="Google Shape;81;p4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2" name="Google Shape;82;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85" name="Shape 85"/>
        <p:cNvGrpSpPr/>
        <p:nvPr/>
      </p:nvGrpSpPr>
      <p:grpSpPr>
        <a:xfrm>
          <a:off x="0" y="0"/>
          <a:ext cx="0" cy="0"/>
          <a:chOff x="0" y="0"/>
          <a:chExt cx="0" cy="0"/>
        </a:xfrm>
      </p:grpSpPr>
      <p:sp>
        <p:nvSpPr>
          <p:cNvPr id="86" name="Google Shape;86;p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41"/>
          <p:cNvSpPr/>
          <p:nvPr>
            <p:ph idx="2" type="pic"/>
          </p:nvPr>
        </p:nvSpPr>
        <p:spPr>
          <a:xfrm>
            <a:off x="5183188" y="987425"/>
            <a:ext cx="6172200" cy="4873625"/>
          </a:xfrm>
          <a:prstGeom prst="rect">
            <a:avLst/>
          </a:prstGeom>
          <a:noFill/>
          <a:ln>
            <a:noFill/>
          </a:ln>
        </p:spPr>
      </p:sp>
      <p:sp>
        <p:nvSpPr>
          <p:cNvPr id="88" name="Google Shape;88;p4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9" name="Google Shape;89;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92" name="Shape 92"/>
        <p:cNvGrpSpPr/>
        <p:nvPr/>
      </p:nvGrpSpPr>
      <p:grpSpPr>
        <a:xfrm>
          <a:off x="0" y="0"/>
          <a:ext cx="0" cy="0"/>
          <a:chOff x="0" y="0"/>
          <a:chExt cx="0" cy="0"/>
        </a:xfrm>
      </p:grpSpPr>
      <p:sp>
        <p:nvSpPr>
          <p:cNvPr id="93" name="Google Shape;93;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4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8" name="Shape 98"/>
        <p:cNvGrpSpPr/>
        <p:nvPr/>
      </p:nvGrpSpPr>
      <p:grpSpPr>
        <a:xfrm>
          <a:off x="0" y="0"/>
          <a:ext cx="0" cy="0"/>
          <a:chOff x="0" y="0"/>
          <a:chExt cx="0" cy="0"/>
        </a:xfrm>
      </p:grpSpPr>
      <p:sp>
        <p:nvSpPr>
          <p:cNvPr id="99" name="Google Shape;99;p4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4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1">
  <p:cSld name="Encabezado de sección 1">
    <p:bg>
      <p:bgPr>
        <a:solidFill>
          <a:schemeClr val="dk2"/>
        </a:solidFill>
      </p:bgPr>
    </p:bg>
    <p:spTree>
      <p:nvGrpSpPr>
        <p:cNvPr id="21" name="Shape 21"/>
        <p:cNvGrpSpPr/>
        <p:nvPr/>
      </p:nvGrpSpPr>
      <p:grpSpPr>
        <a:xfrm>
          <a:off x="0" y="0"/>
          <a:ext cx="0" cy="0"/>
          <a:chOff x="0" y="0"/>
          <a:chExt cx="0" cy="0"/>
        </a:xfrm>
      </p:grpSpPr>
      <p:pic>
        <p:nvPicPr>
          <p:cNvPr id="22" name="Google Shape;22;p31"/>
          <p:cNvPicPr preferRelativeResize="0"/>
          <p:nvPr/>
        </p:nvPicPr>
        <p:blipFill rotWithShape="1">
          <a:blip r:embed="rId2">
            <a:alphaModFix/>
          </a:blip>
          <a:srcRect b="0" l="0" r="0" t="0"/>
          <a:stretch/>
        </p:blipFill>
        <p:spPr>
          <a:xfrm>
            <a:off x="6903076" y="186298"/>
            <a:ext cx="5082864" cy="601304"/>
          </a:xfrm>
          <a:prstGeom prst="rect">
            <a:avLst/>
          </a:prstGeom>
          <a:noFill/>
          <a:ln>
            <a:noFill/>
          </a:ln>
        </p:spPr>
      </p:pic>
      <p:grpSp>
        <p:nvGrpSpPr>
          <p:cNvPr id="23" name="Google Shape;23;p31"/>
          <p:cNvGrpSpPr/>
          <p:nvPr/>
        </p:nvGrpSpPr>
        <p:grpSpPr>
          <a:xfrm>
            <a:off x="1" y="-124"/>
            <a:ext cx="6471553" cy="5740374"/>
            <a:chOff x="0" y="-126"/>
            <a:chExt cx="4554438" cy="5386482"/>
          </a:xfrm>
        </p:grpSpPr>
        <p:sp>
          <p:nvSpPr>
            <p:cNvPr id="24" name="Google Shape;24;p31"/>
            <p:cNvSpPr/>
            <p:nvPr/>
          </p:nvSpPr>
          <p:spPr>
            <a:xfrm flipH="1" rot="10800000">
              <a:off x="0" y="-126"/>
              <a:ext cx="4554438" cy="5386482"/>
            </a:xfrm>
            <a:custGeom>
              <a:rect b="b" l="l" r="r" t="t"/>
              <a:pathLst>
                <a:path extrusionOk="0" h="6374535" w="5389868">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Calibri"/>
                <a:buNone/>
              </a:pPr>
              <a:r>
                <a:t/>
              </a:r>
              <a:endParaRPr b="0" i="0" sz="1350" u="none" cap="none" strike="noStrike">
                <a:solidFill>
                  <a:srgbClr val="FFFFFF"/>
                </a:solidFill>
                <a:latin typeface="Calibri"/>
                <a:ea typeface="Calibri"/>
                <a:cs typeface="Calibri"/>
                <a:sym typeface="Calibri"/>
              </a:endParaRPr>
            </a:p>
          </p:txBody>
        </p:sp>
        <p:pic>
          <p:nvPicPr>
            <p:cNvPr descr="Una caricatura de una ciudad&#10;&#10;Descripción generada automáticamente" id="25" name="Google Shape;25;p31"/>
            <p:cNvPicPr preferRelativeResize="0"/>
            <p:nvPr/>
          </p:nvPicPr>
          <p:blipFill rotWithShape="1">
            <a:blip r:embed="rId3">
              <a:alphaModFix/>
            </a:blip>
            <a:srcRect b="0" l="9870" r="6482" t="0"/>
            <a:stretch/>
          </p:blipFill>
          <p:spPr>
            <a:xfrm>
              <a:off x="1" y="-1"/>
              <a:ext cx="4423169" cy="5247982"/>
            </a:xfrm>
            <a:custGeom>
              <a:rect b="b" l="l" r="r" t="t"/>
              <a:pathLst>
                <a:path extrusionOk="0" h="6210629" w="523451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6" name="Google Shape;26;p31"/>
          <p:cNvSpPr txBox="1"/>
          <p:nvPr>
            <p:ph type="title"/>
          </p:nvPr>
        </p:nvSpPr>
        <p:spPr>
          <a:xfrm>
            <a:off x="4006100" y="3476150"/>
            <a:ext cx="7994400" cy="1603200"/>
          </a:xfrm>
          <a:prstGeom prst="rect">
            <a:avLst/>
          </a:prstGeom>
          <a:solidFill>
            <a:srgbClr val="DE3075">
              <a:alpha val="63921"/>
            </a:srgbClr>
          </a:solidFill>
          <a:ln>
            <a:noFill/>
          </a:ln>
        </p:spPr>
        <p:txBody>
          <a:bodyPr anchorCtr="0" anchor="t" bIns="45700" lIns="91425" spcFirstLastPara="1" rIns="91425" wrap="square" tIns="45700">
            <a:noAutofit/>
          </a:bodyPr>
          <a:lstStyle>
            <a:lvl1pPr lvl="0" algn="r">
              <a:lnSpc>
                <a:spcPct val="90000"/>
              </a:lnSpc>
              <a:spcBef>
                <a:spcPts val="0"/>
              </a:spcBef>
              <a:spcAft>
                <a:spcPts val="0"/>
              </a:spcAft>
              <a:buClr>
                <a:schemeClr val="dk1"/>
              </a:buClr>
              <a:buSzPts val="5400"/>
              <a:buFont typeface="Calibri"/>
              <a:buNone/>
              <a:defRPr sz="5400">
                <a:latin typeface="Calibri"/>
                <a:ea typeface="Calibri"/>
                <a:cs typeface="Calibri"/>
                <a:sym typeface="Calibri"/>
              </a:defRPr>
            </a:lvl1pPr>
            <a:lvl2pPr lvl="1" algn="r">
              <a:spcBef>
                <a:spcPts val="0"/>
              </a:spcBef>
              <a:spcAft>
                <a:spcPts val="0"/>
              </a:spcAft>
              <a:buSzPts val="5400"/>
              <a:buNone/>
              <a:defRPr sz="5400"/>
            </a:lvl2pPr>
            <a:lvl3pPr lvl="2" algn="r">
              <a:spcBef>
                <a:spcPts val="0"/>
              </a:spcBef>
              <a:spcAft>
                <a:spcPts val="0"/>
              </a:spcAft>
              <a:buSzPts val="5400"/>
              <a:buNone/>
              <a:defRPr sz="5400"/>
            </a:lvl3pPr>
            <a:lvl4pPr lvl="3" algn="r">
              <a:spcBef>
                <a:spcPts val="0"/>
              </a:spcBef>
              <a:spcAft>
                <a:spcPts val="0"/>
              </a:spcAft>
              <a:buSzPts val="5400"/>
              <a:buNone/>
              <a:defRPr sz="5400"/>
            </a:lvl4pPr>
            <a:lvl5pPr lvl="4" algn="r">
              <a:spcBef>
                <a:spcPts val="0"/>
              </a:spcBef>
              <a:spcAft>
                <a:spcPts val="0"/>
              </a:spcAft>
              <a:buSzPts val="5400"/>
              <a:buNone/>
              <a:defRPr sz="5400"/>
            </a:lvl5pPr>
            <a:lvl6pPr lvl="5" algn="r">
              <a:spcBef>
                <a:spcPts val="0"/>
              </a:spcBef>
              <a:spcAft>
                <a:spcPts val="0"/>
              </a:spcAft>
              <a:buSzPts val="5400"/>
              <a:buNone/>
              <a:defRPr sz="5400"/>
            </a:lvl6pPr>
            <a:lvl7pPr lvl="6" algn="r">
              <a:spcBef>
                <a:spcPts val="0"/>
              </a:spcBef>
              <a:spcAft>
                <a:spcPts val="0"/>
              </a:spcAft>
              <a:buSzPts val="5400"/>
              <a:buNone/>
              <a:defRPr sz="5400"/>
            </a:lvl7pPr>
            <a:lvl8pPr lvl="7" algn="r">
              <a:spcBef>
                <a:spcPts val="0"/>
              </a:spcBef>
              <a:spcAft>
                <a:spcPts val="0"/>
              </a:spcAft>
              <a:buSzPts val="5400"/>
              <a:buNone/>
              <a:defRPr sz="5400"/>
            </a:lvl8pPr>
            <a:lvl9pPr lvl="8" algn="r">
              <a:spcBef>
                <a:spcPts val="0"/>
              </a:spcBef>
              <a:spcAft>
                <a:spcPts val="0"/>
              </a:spcAft>
              <a:buSzPts val="5400"/>
              <a:buNone/>
              <a:defRPr sz="5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1">
  <p:cSld name="Título y objetos 1">
    <p:spTree>
      <p:nvGrpSpPr>
        <p:cNvPr id="27" name="Shape 27"/>
        <p:cNvGrpSpPr/>
        <p:nvPr/>
      </p:nvGrpSpPr>
      <p:grpSpPr>
        <a:xfrm>
          <a:off x="0" y="0"/>
          <a:ext cx="0" cy="0"/>
          <a:chOff x="0" y="0"/>
          <a:chExt cx="0" cy="0"/>
        </a:xfrm>
      </p:grpSpPr>
      <p:sp>
        <p:nvSpPr>
          <p:cNvPr id="28" name="Google Shape;28;p32"/>
          <p:cNvSpPr/>
          <p:nvPr/>
        </p:nvSpPr>
        <p:spPr>
          <a:xfrm>
            <a:off x="1830633" y="212725"/>
            <a:ext cx="6408499" cy="813000"/>
          </a:xfrm>
          <a:prstGeom prst="parallelogram">
            <a:avLst>
              <a:gd fmla="val 45310" name="adj"/>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Bebas Neue"/>
              <a:ea typeface="Bebas Neue"/>
              <a:cs typeface="Bebas Neue"/>
              <a:sym typeface="Bebas Neue"/>
            </a:endParaRPr>
          </a:p>
        </p:txBody>
      </p:sp>
      <p:sp>
        <p:nvSpPr>
          <p:cNvPr id="29" name="Google Shape;29;p32"/>
          <p:cNvSpPr/>
          <p:nvPr/>
        </p:nvSpPr>
        <p:spPr>
          <a:xfrm>
            <a:off x="1027800" y="212725"/>
            <a:ext cx="1204800" cy="813000"/>
          </a:xfrm>
          <a:prstGeom prst="parallelogram">
            <a:avLst>
              <a:gd fmla="val 45310" name="adj"/>
            </a:avLst>
          </a:prstGeom>
          <a:solidFill>
            <a:srgbClr val="81899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0" name="Google Shape;30;p32"/>
          <p:cNvSpPr/>
          <p:nvPr/>
        </p:nvSpPr>
        <p:spPr>
          <a:xfrm>
            <a:off x="195229" y="212725"/>
            <a:ext cx="1204800" cy="813000"/>
          </a:xfrm>
          <a:prstGeom prst="parallelogram">
            <a:avLst>
              <a:gd fmla="val 45310" name="adj"/>
            </a:avLst>
          </a:prstGeom>
          <a:gradFill>
            <a:gsLst>
              <a:gs pos="0">
                <a:srgbClr val="FFFFFF"/>
              </a:gs>
              <a:gs pos="65000">
                <a:schemeClr val="dk2"/>
              </a:gs>
              <a:gs pos="100000">
                <a:schemeClr val="dk2"/>
              </a:gs>
            </a:gsLst>
            <a:lin ang="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1" name="Google Shape;31;p32"/>
          <p:cNvSpPr txBox="1"/>
          <p:nvPr>
            <p:ph type="title"/>
          </p:nvPr>
        </p:nvSpPr>
        <p:spPr>
          <a:xfrm>
            <a:off x="2351599" y="212725"/>
            <a:ext cx="5717580" cy="8130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818990"/>
              </a:buClr>
              <a:buSzPts val="1800"/>
              <a:buFont typeface="Calibri"/>
              <a:buNone/>
              <a:defRPr>
                <a:latin typeface="Calibri"/>
                <a:ea typeface="Calibri"/>
                <a:cs typeface="Calibri"/>
                <a:sym typeface="Calibri"/>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pic>
        <p:nvPicPr>
          <p:cNvPr id="32" name="Google Shape;32;p32"/>
          <p:cNvPicPr preferRelativeResize="0"/>
          <p:nvPr/>
        </p:nvPicPr>
        <p:blipFill rotWithShape="1">
          <a:blip r:embed="rId2">
            <a:alphaModFix/>
          </a:blip>
          <a:srcRect b="0" l="0" r="0" t="0"/>
          <a:stretch/>
        </p:blipFill>
        <p:spPr>
          <a:xfrm>
            <a:off x="8239133" y="389414"/>
            <a:ext cx="3662271" cy="459625"/>
          </a:xfrm>
          <a:prstGeom prst="rect">
            <a:avLst/>
          </a:prstGeom>
          <a:noFill/>
          <a:ln>
            <a:noFill/>
          </a:ln>
        </p:spPr>
      </p:pic>
      <p:sp>
        <p:nvSpPr>
          <p:cNvPr id="33" name="Google Shape;33;p32"/>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DE3075"/>
              </a:buClr>
              <a:buSzPts val="2800"/>
              <a:buFont typeface="Franklin Gothic"/>
              <a:buChar char="»"/>
              <a:defRPr i="0" sz="2400" u="none" cap="none" strike="noStrike">
                <a:solidFill>
                  <a:srgbClr val="818990"/>
                </a:solidFill>
                <a:latin typeface="Calibri"/>
                <a:ea typeface="Calibri"/>
                <a:cs typeface="Calibri"/>
                <a:sym typeface="Calibri"/>
              </a:defRPr>
            </a:lvl1pPr>
            <a:lvl2pPr indent="-381000" lvl="1" marL="914400" marR="0" algn="l">
              <a:lnSpc>
                <a:spcPct val="90000"/>
              </a:lnSpc>
              <a:spcBef>
                <a:spcPts val="500"/>
              </a:spcBef>
              <a:spcAft>
                <a:spcPts val="0"/>
              </a:spcAft>
              <a:buClr>
                <a:schemeClr val="accent2"/>
              </a:buClr>
              <a:buSzPts val="2400"/>
              <a:buFont typeface="Franklin Gothic"/>
              <a:buChar char="•"/>
              <a:defRPr i="0" sz="2000" u="none" cap="none" strike="noStrike">
                <a:solidFill>
                  <a:srgbClr val="818990"/>
                </a:solidFill>
                <a:latin typeface="Franklin Gothic"/>
                <a:ea typeface="Franklin Gothic"/>
                <a:cs typeface="Franklin Gothic"/>
                <a:sym typeface="Franklin Gothic"/>
              </a:defRPr>
            </a:lvl2pPr>
            <a:lvl3pPr indent="-342900" lvl="2" marL="1371600" marR="0" algn="l">
              <a:lnSpc>
                <a:spcPct val="90000"/>
              </a:lnSpc>
              <a:spcBef>
                <a:spcPts val="500"/>
              </a:spcBef>
              <a:spcAft>
                <a:spcPts val="0"/>
              </a:spcAft>
              <a:buClr>
                <a:schemeClr val="dk2"/>
              </a:buClr>
              <a:buSzPts val="1800"/>
              <a:buFont typeface="Franklin Gothic"/>
              <a:buChar char="○"/>
              <a:defRPr i="0" sz="1800" u="none" cap="none" strike="noStrike">
                <a:solidFill>
                  <a:schemeClr val="dk2"/>
                </a:solidFill>
                <a:latin typeface="Franklin Gothic"/>
                <a:ea typeface="Franklin Gothic"/>
                <a:cs typeface="Franklin Gothic"/>
                <a:sym typeface="Franklin Gothic"/>
              </a:defRPr>
            </a:lvl3pPr>
            <a:lvl4pPr indent="-330200" lvl="3" marL="1828800" marR="0" algn="l">
              <a:lnSpc>
                <a:spcPct val="90000"/>
              </a:lnSpc>
              <a:spcBef>
                <a:spcPts val="500"/>
              </a:spcBef>
              <a:spcAft>
                <a:spcPts val="0"/>
              </a:spcAft>
              <a:buClr>
                <a:schemeClr val="dk2"/>
              </a:buClr>
              <a:buSzPts val="1600"/>
              <a:buFont typeface="Franklin Gothic"/>
              <a:buChar char="•"/>
              <a:defRPr i="0" sz="1600" u="none" cap="none" strike="noStrike">
                <a:solidFill>
                  <a:schemeClr val="dk2"/>
                </a:solidFill>
                <a:latin typeface="Franklin Gothic"/>
                <a:ea typeface="Franklin Gothic"/>
                <a:cs typeface="Franklin Gothic"/>
                <a:sym typeface="Franklin Gothic"/>
              </a:defRPr>
            </a:lvl4pPr>
            <a:lvl5pPr indent="-317500" lvl="4" marL="2286000" marR="0" algn="l">
              <a:lnSpc>
                <a:spcPct val="90000"/>
              </a:lnSpc>
              <a:spcBef>
                <a:spcPts val="500"/>
              </a:spcBef>
              <a:spcAft>
                <a:spcPts val="0"/>
              </a:spcAft>
              <a:buClr>
                <a:schemeClr val="dk2"/>
              </a:buClr>
              <a:buSzPts val="1400"/>
              <a:buFont typeface="Franklin Gothic"/>
              <a:buChar char="•"/>
              <a:defRPr i="0" u="none" cap="none" strike="noStrike">
                <a:solidFill>
                  <a:schemeClr val="dk2"/>
                </a:solidFill>
                <a:latin typeface="Franklin Gothic"/>
                <a:ea typeface="Franklin Gothic"/>
                <a:cs typeface="Franklin Gothic"/>
                <a:sym typeface="Franklin Gothic"/>
              </a:defRPr>
            </a:lvl5pPr>
            <a:lvl6pPr indent="-304800" lvl="5" marL="2743200" marR="0" algn="l">
              <a:lnSpc>
                <a:spcPct val="90000"/>
              </a:lnSpc>
              <a:spcBef>
                <a:spcPts val="500"/>
              </a:spcBef>
              <a:spcAft>
                <a:spcPts val="0"/>
              </a:spcAft>
              <a:buClr>
                <a:schemeClr val="dk2"/>
              </a:buClr>
              <a:buSzPts val="1200"/>
              <a:buFont typeface="Franklin Gothic"/>
              <a:buChar char="•"/>
              <a:defRPr i="0" sz="1200" u="none" cap="none" strike="noStrike">
                <a:solidFill>
                  <a:schemeClr val="dk2"/>
                </a:solidFill>
                <a:latin typeface="Franklin Gothic"/>
                <a:ea typeface="Franklin Gothic"/>
                <a:cs typeface="Franklin Gothic"/>
                <a:sym typeface="Franklin Gothic"/>
              </a:defRPr>
            </a:lvl6pPr>
            <a:lvl7pPr indent="-292100" lvl="6" marL="3200400" marR="0" algn="l">
              <a:lnSpc>
                <a:spcPct val="90000"/>
              </a:lnSpc>
              <a:spcBef>
                <a:spcPts val="500"/>
              </a:spcBef>
              <a:spcAft>
                <a:spcPts val="0"/>
              </a:spcAft>
              <a:buClr>
                <a:schemeClr val="dk2"/>
              </a:buClr>
              <a:buSzPts val="1000"/>
              <a:buFont typeface="Franklin Gothic"/>
              <a:buChar char="•"/>
              <a:defRPr i="0" sz="1000" u="none" cap="none" strike="noStrike">
                <a:solidFill>
                  <a:schemeClr val="dk2"/>
                </a:solidFill>
                <a:latin typeface="Franklin Gothic"/>
                <a:ea typeface="Franklin Gothic"/>
                <a:cs typeface="Franklin Gothic"/>
                <a:sym typeface="Franklin Gothic"/>
              </a:defRPr>
            </a:lvl7pPr>
            <a:lvl8pPr indent="-279400" lvl="7" marL="3657600" marR="0" algn="l">
              <a:lnSpc>
                <a:spcPct val="90000"/>
              </a:lnSpc>
              <a:spcBef>
                <a:spcPts val="500"/>
              </a:spcBef>
              <a:spcAft>
                <a:spcPts val="0"/>
              </a:spcAft>
              <a:buClr>
                <a:schemeClr val="dk2"/>
              </a:buClr>
              <a:buSzPts val="800"/>
              <a:buFont typeface="Franklin Gothic"/>
              <a:buChar char="•"/>
              <a:defRPr i="0" sz="800" u="none" cap="none" strike="noStrike">
                <a:solidFill>
                  <a:schemeClr val="dk2"/>
                </a:solidFill>
                <a:latin typeface="Franklin Gothic"/>
                <a:ea typeface="Franklin Gothic"/>
                <a:cs typeface="Franklin Gothic"/>
                <a:sym typeface="Franklin Gothic"/>
              </a:defRPr>
            </a:lvl8pPr>
            <a:lvl9pPr indent="-266700" lvl="8" marL="4114800" marR="0" algn="l">
              <a:lnSpc>
                <a:spcPct val="90000"/>
              </a:lnSpc>
              <a:spcBef>
                <a:spcPts val="500"/>
              </a:spcBef>
              <a:spcAft>
                <a:spcPts val="0"/>
              </a:spcAft>
              <a:buClr>
                <a:schemeClr val="dk2"/>
              </a:buClr>
              <a:buSzPts val="600"/>
              <a:buFont typeface="Franklin Gothic"/>
              <a:buChar char="•"/>
              <a:defRPr i="0" sz="600" u="none" cap="none" strike="noStrike">
                <a:solidFill>
                  <a:schemeClr val="dk2"/>
                </a:solidFill>
                <a:latin typeface="Franklin Gothic"/>
                <a:ea typeface="Franklin Gothic"/>
                <a:cs typeface="Franklin Gothic"/>
                <a:sym typeface="Franklin Gothic"/>
              </a:defRPr>
            </a:lvl9pPr>
          </a:lstStyle>
          <a:p/>
        </p:txBody>
      </p:sp>
      <p:sp>
        <p:nvSpPr>
          <p:cNvPr id="34" name="Google Shape;34;p32"/>
          <p:cNvSpPr txBox="1"/>
          <p:nvPr/>
        </p:nvSpPr>
        <p:spPr>
          <a:xfrm>
            <a:off x="9220200" y="6356351"/>
            <a:ext cx="27432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L" sz="1200" u="none" cap="none" strike="noStrike">
                <a:solidFill>
                  <a:srgbClr val="6C7A8A"/>
                </a:solidFill>
                <a:latin typeface="Roboto Mono"/>
                <a:ea typeface="Roboto Mono"/>
                <a:cs typeface="Roboto Mono"/>
                <a:sym typeface="Roboto Mono"/>
              </a:rPr>
              <a:t>‹#›</a:t>
            </a:fld>
            <a:endParaRPr b="0" i="0" sz="1200" u="none" cap="none" strike="noStrike">
              <a:solidFill>
                <a:srgbClr val="6C7A8A"/>
              </a:solidFill>
              <a:latin typeface="Roboto Mono"/>
              <a:ea typeface="Roboto Mono"/>
              <a:cs typeface="Roboto Mono"/>
              <a:sym typeface="Roboto Mon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5" name="Shape 35"/>
        <p:cNvGrpSpPr/>
        <p:nvPr/>
      </p:nvGrpSpPr>
      <p:grpSpPr>
        <a:xfrm>
          <a:off x="0" y="0"/>
          <a:ext cx="0" cy="0"/>
          <a:chOff x="0" y="0"/>
          <a:chExt cx="0" cy="0"/>
        </a:xfrm>
      </p:grpSpPr>
      <p:sp>
        <p:nvSpPr>
          <p:cNvPr id="36" name="Google Shape;36;p3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3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 name="Google Shape;38;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41" name="Shape 41"/>
        <p:cNvGrpSpPr/>
        <p:nvPr/>
      </p:nvGrpSpPr>
      <p:grpSpPr>
        <a:xfrm>
          <a:off x="0" y="0"/>
          <a:ext cx="0" cy="0"/>
          <a:chOff x="0" y="0"/>
          <a:chExt cx="0" cy="0"/>
        </a:xfrm>
      </p:grpSpPr>
      <p:sp>
        <p:nvSpPr>
          <p:cNvPr id="42" name="Google Shape;42;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7" name="Shape 47"/>
        <p:cNvGrpSpPr/>
        <p:nvPr/>
      </p:nvGrpSpPr>
      <p:grpSpPr>
        <a:xfrm>
          <a:off x="0" y="0"/>
          <a:ext cx="0" cy="0"/>
          <a:chOff x="0" y="0"/>
          <a:chExt cx="0" cy="0"/>
        </a:xfrm>
      </p:grpSpPr>
      <p:sp>
        <p:nvSpPr>
          <p:cNvPr id="48" name="Google Shape;48;p3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3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0" name="Google Shape;50;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3" name="Shape 53"/>
        <p:cNvGrpSpPr/>
        <p:nvPr/>
      </p:nvGrpSpPr>
      <p:grpSpPr>
        <a:xfrm>
          <a:off x="0" y="0"/>
          <a:ext cx="0" cy="0"/>
          <a:chOff x="0" y="0"/>
          <a:chExt cx="0" cy="0"/>
        </a:xfrm>
      </p:grpSpPr>
      <p:sp>
        <p:nvSpPr>
          <p:cNvPr id="54" name="Google Shape;54;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3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60" name="Shape 60"/>
        <p:cNvGrpSpPr/>
        <p:nvPr/>
      </p:nvGrpSpPr>
      <p:grpSpPr>
        <a:xfrm>
          <a:off x="0" y="0"/>
          <a:ext cx="0" cy="0"/>
          <a:chOff x="0" y="0"/>
          <a:chExt cx="0" cy="0"/>
        </a:xfrm>
      </p:grpSpPr>
      <p:sp>
        <p:nvSpPr>
          <p:cNvPr id="61" name="Google Shape;61;p3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3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 name="Google Shape;63;p3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3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 name="Google Shape;65;p3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9" name="Shape 69"/>
        <p:cNvGrpSpPr/>
        <p:nvPr/>
      </p:nvGrpSpPr>
      <p:grpSpPr>
        <a:xfrm>
          <a:off x="0" y="0"/>
          <a:ext cx="0" cy="0"/>
          <a:chOff x="0" y="0"/>
          <a:chExt cx="0" cy="0"/>
        </a:xfrm>
      </p:grpSpPr>
      <p:sp>
        <p:nvSpPr>
          <p:cNvPr id="70" name="Google Shape;70;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jpg"/><Relationship Id="rId4" Type="http://schemas.openxmlformats.org/officeDocument/2006/relationships/image" Target="../media/image5.jpg"/><Relationship Id="rId5"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jpg"/><Relationship Id="rId4" Type="http://schemas.openxmlformats.org/officeDocument/2006/relationships/image" Target="../media/image9.jpg"/><Relationship Id="rId5" Type="http://schemas.openxmlformats.org/officeDocument/2006/relationships/image" Target="../media/image2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3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2.jp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jp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jp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jp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jp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1.jp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9.jp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4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jpg"/><Relationship Id="rId4" Type="http://schemas.openxmlformats.org/officeDocument/2006/relationships/image" Target="../media/image4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7.jpg"/><Relationship Id="rId4" Type="http://schemas.openxmlformats.org/officeDocument/2006/relationships/image" Target="../media/image3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
          <p:cNvSpPr txBox="1"/>
          <p:nvPr>
            <p:ph type="title"/>
          </p:nvPr>
        </p:nvSpPr>
        <p:spPr>
          <a:xfrm>
            <a:off x="5517775" y="2487700"/>
            <a:ext cx="6392574" cy="2891100"/>
          </a:xfrm>
          <a:prstGeom prst="rect">
            <a:avLst/>
          </a:prstGeom>
          <a:noFill/>
          <a:ln>
            <a:noFill/>
          </a:ln>
        </p:spPr>
        <p:txBody>
          <a:bodyPr anchorCtr="0" anchor="b" bIns="45700" lIns="91425" spcFirstLastPara="1" rIns="91425" wrap="square" tIns="45700">
            <a:noAutofit/>
          </a:bodyPr>
          <a:lstStyle/>
          <a:p>
            <a:pPr indent="0" lvl="0" marL="0" rtl="0" algn="r">
              <a:lnSpc>
                <a:spcPct val="90000"/>
              </a:lnSpc>
              <a:spcBef>
                <a:spcPts val="0"/>
              </a:spcBef>
              <a:spcAft>
                <a:spcPts val="0"/>
              </a:spcAft>
              <a:buClr>
                <a:schemeClr val="dk1"/>
              </a:buClr>
              <a:buSzPts val="6600"/>
              <a:buFont typeface="Calibri"/>
              <a:buNone/>
            </a:pPr>
            <a:r>
              <a:rPr lang="es-CL"/>
              <a:t>MODELAMIENTO DE DATOS</a:t>
            </a:r>
            <a:endParaRPr/>
          </a:p>
        </p:txBody>
      </p:sp>
      <p:sp>
        <p:nvSpPr>
          <p:cNvPr id="109" name="Google Shape;109;p1"/>
          <p:cNvSpPr/>
          <p:nvPr>
            <p:ph idx="1" type="subTitle"/>
          </p:nvPr>
        </p:nvSpPr>
        <p:spPr>
          <a:xfrm>
            <a:off x="7910513" y="5620875"/>
            <a:ext cx="2502087" cy="873900"/>
          </a:xfrm>
          <a:prstGeom prst="roundRect">
            <a:avLst>
              <a:gd fmla="val 16667" name="adj"/>
            </a:avLst>
          </a:prstGeom>
          <a:solidFill>
            <a:srgbClr val="DE3075"/>
          </a:solidFill>
          <a:ln>
            <a:noFill/>
          </a:ln>
        </p:spPr>
        <p:txBody>
          <a:bodyPr anchorCtr="0" anchor="t" bIns="0" lIns="91425" spcFirstLastPara="1" rIns="182875" wrap="square" tIns="0">
            <a:noAutofit/>
          </a:bodyPr>
          <a:lstStyle/>
          <a:p>
            <a:pPr indent="0" lvl="0" marL="0" rtl="0" algn="ctr">
              <a:lnSpc>
                <a:spcPct val="90000"/>
              </a:lnSpc>
              <a:spcBef>
                <a:spcPts val="1000"/>
              </a:spcBef>
              <a:spcAft>
                <a:spcPts val="0"/>
              </a:spcAft>
              <a:buClr>
                <a:srgbClr val="FFFFFF"/>
              </a:buClr>
              <a:buSzPts val="3600"/>
              <a:buNone/>
            </a:pPr>
            <a:r>
              <a:rPr lang="es-CL" sz="3600"/>
              <a:t>MDY</a:t>
            </a:r>
            <a:endParaRPr sz="3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0"/>
          <p:cNvSpPr txBox="1"/>
          <p:nvPr>
            <p:ph type="title"/>
          </p:nvPr>
        </p:nvSpPr>
        <p:spPr>
          <a:xfrm>
            <a:off x="1382751" y="212725"/>
            <a:ext cx="6686428"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sz="4000">
                <a:solidFill>
                  <a:schemeClr val="lt1"/>
                </a:solidFill>
              </a:rPr>
              <a:t>Dependencia en identificación</a:t>
            </a:r>
            <a:endParaRPr/>
          </a:p>
        </p:txBody>
      </p:sp>
      <p:sp>
        <p:nvSpPr>
          <p:cNvPr id="199" name="Google Shape;199;p10"/>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800"/>
              <a:buNone/>
            </a:pPr>
            <a:r>
              <a:rPr lang="es-CL" u="sng"/>
              <a:t>Dependencia en identificación</a:t>
            </a:r>
            <a:r>
              <a:rPr lang="es-CL"/>
              <a:t>:</a:t>
            </a:r>
            <a:endParaRPr/>
          </a:p>
          <a:p>
            <a:pPr indent="-342900" lvl="0" marL="342900" rtl="0" algn="l">
              <a:lnSpc>
                <a:spcPct val="90000"/>
              </a:lnSpc>
              <a:spcBef>
                <a:spcPts val="1000"/>
              </a:spcBef>
              <a:spcAft>
                <a:spcPts val="0"/>
              </a:spcAft>
              <a:buSzPts val="2800"/>
              <a:buChar char="»"/>
            </a:pPr>
            <a:r>
              <a:rPr lang="es-CL"/>
              <a:t>Una entidad débil depende en existencia de una entidad fuerte, pero también puede depender de la identificación única.</a:t>
            </a:r>
            <a:endParaRPr/>
          </a:p>
          <a:p>
            <a:pPr indent="0" lvl="0" marL="0" rtl="0" algn="l">
              <a:lnSpc>
                <a:spcPct val="90000"/>
              </a:lnSpc>
              <a:spcBef>
                <a:spcPts val="1000"/>
              </a:spcBef>
              <a:spcAft>
                <a:spcPts val="0"/>
              </a:spcAft>
              <a:buSzPts val="2800"/>
              <a:buNone/>
            </a:pPr>
            <a:r>
              <a:t/>
            </a:r>
            <a:endParaRPr/>
          </a:p>
          <a:p>
            <a:pPr indent="0" lvl="0" marL="0" rtl="0" algn="l">
              <a:lnSpc>
                <a:spcPct val="90000"/>
              </a:lnSpc>
              <a:spcBef>
                <a:spcPts val="1000"/>
              </a:spcBef>
              <a:spcAft>
                <a:spcPts val="0"/>
              </a:spcAft>
              <a:buSzPts val="2800"/>
              <a:buNone/>
            </a:pPr>
            <a:r>
              <a:t/>
            </a:r>
            <a:endParaRPr/>
          </a:p>
          <a:p>
            <a:pPr indent="0" lvl="0" marL="0" rtl="0" algn="l">
              <a:lnSpc>
                <a:spcPct val="90000"/>
              </a:lnSpc>
              <a:spcBef>
                <a:spcPts val="1000"/>
              </a:spcBef>
              <a:spcAft>
                <a:spcPts val="0"/>
              </a:spcAft>
              <a:buSzPts val="2800"/>
              <a:buNone/>
            </a:pPr>
            <a:r>
              <a:t/>
            </a:r>
            <a:endParaRPr/>
          </a:p>
          <a:p>
            <a:pPr indent="0" lvl="0" marL="0" rtl="0" algn="l">
              <a:lnSpc>
                <a:spcPct val="90000"/>
              </a:lnSpc>
              <a:spcBef>
                <a:spcPts val="1000"/>
              </a:spcBef>
              <a:spcAft>
                <a:spcPts val="0"/>
              </a:spcAft>
              <a:buSzPts val="2800"/>
              <a:buNone/>
            </a:pPr>
            <a:r>
              <a:t/>
            </a:r>
            <a:endParaRPr/>
          </a:p>
          <a:p>
            <a:pPr indent="0" lvl="0" marL="0" rtl="0" algn="l">
              <a:lnSpc>
                <a:spcPct val="90000"/>
              </a:lnSpc>
              <a:spcBef>
                <a:spcPts val="1000"/>
              </a:spcBef>
              <a:spcAft>
                <a:spcPts val="0"/>
              </a:spcAft>
              <a:buSzPts val="2800"/>
              <a:buNone/>
            </a:pPr>
            <a:r>
              <a:t/>
            </a:r>
            <a:endParaRPr/>
          </a:p>
          <a:p>
            <a:pPr indent="-342900" lvl="0" marL="342900" rtl="0" algn="l">
              <a:lnSpc>
                <a:spcPct val="90000"/>
              </a:lnSpc>
              <a:spcBef>
                <a:spcPts val="1000"/>
              </a:spcBef>
              <a:spcAft>
                <a:spcPts val="0"/>
              </a:spcAft>
              <a:buSzPts val="2800"/>
              <a:buChar char="»"/>
            </a:pPr>
            <a:r>
              <a:rPr lang="es-CL"/>
              <a:t>En este caso la entidad copia depende de la existencia de la entidad película, porque la entidad copia debe formar su identificador único con el de la entidad película y número de copia, de lo contrario no tendría ocurrencias únicas, por lo cual la entidad COPIA absorve la clave primaria de PELICULA (#*Titulo).</a:t>
            </a:r>
            <a:endParaRPr/>
          </a:p>
          <a:p>
            <a:pPr indent="0" lvl="0" marL="0" rtl="0" algn="l">
              <a:lnSpc>
                <a:spcPct val="90000"/>
              </a:lnSpc>
              <a:spcBef>
                <a:spcPts val="1000"/>
              </a:spcBef>
              <a:spcAft>
                <a:spcPts val="0"/>
              </a:spcAft>
              <a:buSzPts val="2800"/>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p:txBody>
      </p:sp>
      <p:pic>
        <p:nvPicPr>
          <p:cNvPr id="200" name="Google Shape;200;p10"/>
          <p:cNvPicPr preferRelativeResize="0"/>
          <p:nvPr/>
        </p:nvPicPr>
        <p:blipFill rotWithShape="1">
          <a:blip r:embed="rId3">
            <a:alphaModFix/>
          </a:blip>
          <a:srcRect b="0" l="0" r="0" t="0"/>
          <a:stretch/>
        </p:blipFill>
        <p:spPr>
          <a:xfrm>
            <a:off x="2829378" y="2965677"/>
            <a:ext cx="5428639" cy="178049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1"/>
          <p:cNvSpPr txBox="1"/>
          <p:nvPr>
            <p:ph type="title"/>
          </p:nvPr>
        </p:nvSpPr>
        <p:spPr>
          <a:xfrm>
            <a:off x="1405054" y="212725"/>
            <a:ext cx="6664125"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a:solidFill>
                  <a:schemeClr val="lt1"/>
                </a:solidFill>
              </a:rPr>
              <a:t>Relación entre entidades</a:t>
            </a:r>
            <a:endParaRPr/>
          </a:p>
        </p:txBody>
      </p:sp>
      <p:sp>
        <p:nvSpPr>
          <p:cNvPr id="206" name="Google Shape;206;p11"/>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1000"/>
              </a:spcBef>
              <a:spcAft>
                <a:spcPts val="0"/>
              </a:spcAft>
              <a:buClr>
                <a:srgbClr val="DE3075"/>
              </a:buClr>
              <a:buSzPts val="2800"/>
              <a:buFont typeface="Franklin Gothic"/>
              <a:buChar char="»"/>
            </a:pPr>
            <a:r>
              <a:rPr lang="es-CL"/>
              <a:t>Las relaciones entre entidades, se representan a través de una línea entre una o dos entidades donde se define un rol o verbo al final de la línea, que explica por qué se asocian las instancias (ocurrencias) de cada entidad.</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La relación entre estas dos entidades se lee de la siguiente forma:</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Un </a:t>
            </a:r>
            <a:r>
              <a:rPr lang="es-CL">
                <a:solidFill>
                  <a:srgbClr val="0070C0"/>
                </a:solidFill>
              </a:rPr>
              <a:t>PROPIETARIO</a:t>
            </a:r>
            <a:r>
              <a:rPr b="1" lang="es-CL"/>
              <a:t> </a:t>
            </a:r>
            <a:r>
              <a:rPr b="1" lang="es-CL">
                <a:solidFill>
                  <a:srgbClr val="FF0000"/>
                </a:solidFill>
              </a:rPr>
              <a:t>PUEDE</a:t>
            </a:r>
            <a:r>
              <a:rPr b="1" lang="es-CL"/>
              <a:t> </a:t>
            </a:r>
            <a:r>
              <a:rPr lang="es-CL">
                <a:solidFill>
                  <a:srgbClr val="FF0000"/>
                </a:solidFill>
              </a:rPr>
              <a:t>ser dueño</a:t>
            </a:r>
            <a:r>
              <a:rPr b="1" lang="es-CL">
                <a:solidFill>
                  <a:srgbClr val="FF0000"/>
                </a:solidFill>
              </a:rPr>
              <a:t> </a:t>
            </a:r>
            <a:r>
              <a:rPr lang="es-CL"/>
              <a:t>de uno o más </a:t>
            </a:r>
            <a:r>
              <a:rPr lang="es-CL">
                <a:solidFill>
                  <a:srgbClr val="0070C0"/>
                </a:solidFill>
              </a:rPr>
              <a:t>VEHICULOS</a:t>
            </a:r>
            <a:r>
              <a:rPr lang="es-CL"/>
              <a:t>, o un </a:t>
            </a:r>
            <a:r>
              <a:rPr lang="es-CL">
                <a:solidFill>
                  <a:srgbClr val="0070C0"/>
                </a:solidFill>
              </a:rPr>
              <a:t>VEHICULO</a:t>
            </a:r>
            <a:r>
              <a:rPr lang="es-CL"/>
              <a:t> </a:t>
            </a:r>
            <a:r>
              <a:rPr b="1" lang="es-CL">
                <a:solidFill>
                  <a:srgbClr val="FF0000"/>
                </a:solidFill>
              </a:rPr>
              <a:t>DEBE</a:t>
            </a:r>
            <a:r>
              <a:rPr lang="es-CL">
                <a:solidFill>
                  <a:srgbClr val="FF0000"/>
                </a:solidFill>
              </a:rPr>
              <a:t> pertenecer</a:t>
            </a:r>
            <a:r>
              <a:rPr b="1" lang="es-CL"/>
              <a:t> </a:t>
            </a:r>
            <a:r>
              <a:rPr lang="es-CL"/>
              <a:t>a un </a:t>
            </a:r>
            <a:r>
              <a:rPr lang="es-CL">
                <a:solidFill>
                  <a:srgbClr val="0070C0"/>
                </a:solidFill>
              </a:rPr>
              <a:t>PROPIETARIO</a:t>
            </a:r>
            <a:r>
              <a:rPr lang="es-CL"/>
              <a:t>.</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p:txBody>
      </p:sp>
      <p:pic>
        <p:nvPicPr>
          <p:cNvPr id="207" name="Google Shape;207;p11"/>
          <p:cNvPicPr preferRelativeResize="0"/>
          <p:nvPr/>
        </p:nvPicPr>
        <p:blipFill rotWithShape="1">
          <a:blip r:embed="rId3">
            <a:alphaModFix/>
          </a:blip>
          <a:srcRect b="0" l="0" r="0" t="0"/>
          <a:stretch/>
        </p:blipFill>
        <p:spPr>
          <a:xfrm>
            <a:off x="3041650" y="2904850"/>
            <a:ext cx="6108700" cy="1765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2"/>
          <p:cNvSpPr txBox="1"/>
          <p:nvPr>
            <p:ph type="title"/>
          </p:nvPr>
        </p:nvSpPr>
        <p:spPr>
          <a:xfrm>
            <a:off x="1382751" y="212725"/>
            <a:ext cx="6686428"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a:solidFill>
                  <a:schemeClr val="lt1"/>
                </a:solidFill>
              </a:rPr>
              <a:t>Relación entre entidades</a:t>
            </a:r>
            <a:endParaRPr/>
          </a:p>
        </p:txBody>
      </p:sp>
      <p:sp>
        <p:nvSpPr>
          <p:cNvPr id="213" name="Google Shape;213;p12"/>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1000"/>
              </a:spcBef>
              <a:spcAft>
                <a:spcPts val="0"/>
              </a:spcAft>
              <a:buClr>
                <a:srgbClr val="DE3075"/>
              </a:buClr>
              <a:buSzPts val="2800"/>
              <a:buFont typeface="Franklin Gothic"/>
              <a:buChar char="»"/>
            </a:pPr>
            <a:r>
              <a:rPr lang="es-CL"/>
              <a:t>Por ejemplo la relación de los actores y las películas en un festival de cine puede ser uno a uno, uno a muchos y muchos a muchos. También, podemos expresar si la  </a:t>
            </a:r>
            <a:r>
              <a:rPr b="1" i="1" lang="es-CL"/>
              <a:t>participación</a:t>
            </a:r>
            <a:r>
              <a:rPr lang="es-CL"/>
              <a:t> de las instancias en la relación es </a:t>
            </a:r>
            <a:r>
              <a:rPr b="1" i="1" lang="es-CL"/>
              <a:t>obligatoria u opcional</a:t>
            </a:r>
            <a:r>
              <a:rPr lang="es-CL"/>
              <a:t>.</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p:txBody>
      </p:sp>
      <p:pic>
        <p:nvPicPr>
          <p:cNvPr id="214" name="Google Shape;214;p12"/>
          <p:cNvPicPr preferRelativeResize="0"/>
          <p:nvPr/>
        </p:nvPicPr>
        <p:blipFill rotWithShape="1">
          <a:blip r:embed="rId3">
            <a:alphaModFix/>
          </a:blip>
          <a:srcRect b="0" l="0" r="0" t="0"/>
          <a:stretch/>
        </p:blipFill>
        <p:spPr>
          <a:xfrm>
            <a:off x="720674" y="3089241"/>
            <a:ext cx="5489067" cy="1373577"/>
          </a:xfrm>
          <a:prstGeom prst="rect">
            <a:avLst/>
          </a:prstGeom>
          <a:noFill/>
          <a:ln>
            <a:noFill/>
          </a:ln>
        </p:spPr>
      </p:pic>
      <p:pic>
        <p:nvPicPr>
          <p:cNvPr id="215" name="Google Shape;215;p12"/>
          <p:cNvPicPr preferRelativeResize="0"/>
          <p:nvPr/>
        </p:nvPicPr>
        <p:blipFill rotWithShape="1">
          <a:blip r:embed="rId4">
            <a:alphaModFix/>
          </a:blip>
          <a:srcRect b="0" l="0" r="0" t="0"/>
          <a:stretch/>
        </p:blipFill>
        <p:spPr>
          <a:xfrm>
            <a:off x="6590502" y="3084676"/>
            <a:ext cx="5054729" cy="1405437"/>
          </a:xfrm>
          <a:prstGeom prst="rect">
            <a:avLst/>
          </a:prstGeom>
          <a:noFill/>
          <a:ln>
            <a:noFill/>
          </a:ln>
        </p:spPr>
      </p:pic>
      <p:pic>
        <p:nvPicPr>
          <p:cNvPr id="216" name="Google Shape;216;p12"/>
          <p:cNvPicPr preferRelativeResize="0"/>
          <p:nvPr/>
        </p:nvPicPr>
        <p:blipFill rotWithShape="1">
          <a:blip r:embed="rId5">
            <a:alphaModFix/>
          </a:blip>
          <a:srcRect b="0" l="0" r="0" t="0"/>
          <a:stretch/>
        </p:blipFill>
        <p:spPr>
          <a:xfrm>
            <a:off x="3901893" y="4666526"/>
            <a:ext cx="5079404" cy="95635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3"/>
          <p:cNvSpPr txBox="1"/>
          <p:nvPr>
            <p:ph type="title"/>
          </p:nvPr>
        </p:nvSpPr>
        <p:spPr>
          <a:xfrm>
            <a:off x="1427356" y="212725"/>
            <a:ext cx="6891454"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sz="4000">
                <a:solidFill>
                  <a:schemeClr val="lt1"/>
                </a:solidFill>
              </a:rPr>
              <a:t>Cardinalidad de las Relaciones</a:t>
            </a:r>
            <a:endParaRPr/>
          </a:p>
        </p:txBody>
      </p:sp>
      <p:sp>
        <p:nvSpPr>
          <p:cNvPr id="222" name="Google Shape;222;p13"/>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1000"/>
              </a:spcBef>
              <a:spcAft>
                <a:spcPts val="0"/>
              </a:spcAft>
              <a:buClr>
                <a:srgbClr val="DE3075"/>
              </a:buClr>
              <a:buSzPts val="2800"/>
              <a:buFont typeface="Franklin Gothic"/>
              <a:buChar char="»"/>
            </a:pPr>
            <a:r>
              <a:rPr lang="es-CL"/>
              <a:t>Por ello es tan importante entender que cuando hablamos de cardinalidad, nos referimos al número mínimo o máximo  de ocurrencias que están relacionadas con una única entidad del otro conjunto de entidades que intervienen en la relación.</a:t>
            </a:r>
            <a:endParaRPr b="1" sz="2800">
              <a:solidFill>
                <a:srgbClr val="000000"/>
              </a:solidFill>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p:txBody>
      </p:sp>
      <p:pic>
        <p:nvPicPr>
          <p:cNvPr id="223" name="Google Shape;223;p13"/>
          <p:cNvPicPr preferRelativeResize="0"/>
          <p:nvPr/>
        </p:nvPicPr>
        <p:blipFill rotWithShape="1">
          <a:blip r:embed="rId3">
            <a:alphaModFix/>
          </a:blip>
          <a:srcRect b="0" l="0" r="0" t="0"/>
          <a:stretch/>
        </p:blipFill>
        <p:spPr>
          <a:xfrm>
            <a:off x="595725" y="2889425"/>
            <a:ext cx="6023442" cy="1287992"/>
          </a:xfrm>
          <a:prstGeom prst="rect">
            <a:avLst/>
          </a:prstGeom>
          <a:noFill/>
          <a:ln>
            <a:noFill/>
          </a:ln>
        </p:spPr>
      </p:pic>
      <p:pic>
        <p:nvPicPr>
          <p:cNvPr id="224" name="Google Shape;224;p13"/>
          <p:cNvPicPr preferRelativeResize="0"/>
          <p:nvPr/>
        </p:nvPicPr>
        <p:blipFill rotWithShape="1">
          <a:blip r:embed="rId4">
            <a:alphaModFix/>
          </a:blip>
          <a:srcRect b="0" l="0" r="0" t="0"/>
          <a:stretch/>
        </p:blipFill>
        <p:spPr>
          <a:xfrm>
            <a:off x="584227" y="4128556"/>
            <a:ext cx="6171416" cy="1803376"/>
          </a:xfrm>
          <a:prstGeom prst="rect">
            <a:avLst/>
          </a:prstGeom>
          <a:noFill/>
          <a:ln>
            <a:noFill/>
          </a:ln>
        </p:spPr>
      </p:pic>
      <p:pic>
        <p:nvPicPr>
          <p:cNvPr id="225" name="Google Shape;225;p13"/>
          <p:cNvPicPr preferRelativeResize="0"/>
          <p:nvPr/>
        </p:nvPicPr>
        <p:blipFill rotWithShape="1">
          <a:blip r:embed="rId5">
            <a:alphaModFix/>
          </a:blip>
          <a:srcRect b="0" l="0" r="0" t="0"/>
          <a:stretch/>
        </p:blipFill>
        <p:spPr>
          <a:xfrm>
            <a:off x="6628033" y="2806816"/>
            <a:ext cx="5463883" cy="139090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4"/>
          <p:cNvSpPr txBox="1"/>
          <p:nvPr>
            <p:ph type="title"/>
          </p:nvPr>
        </p:nvSpPr>
        <p:spPr>
          <a:xfrm>
            <a:off x="1405054" y="212725"/>
            <a:ext cx="6664125"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sz="4000">
                <a:solidFill>
                  <a:schemeClr val="lt1"/>
                </a:solidFill>
              </a:rPr>
              <a:t>Cardinalidad de las Relaciones</a:t>
            </a:r>
            <a:endParaRPr/>
          </a:p>
        </p:txBody>
      </p:sp>
      <p:sp>
        <p:nvSpPr>
          <p:cNvPr id="231" name="Google Shape;231;p14"/>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1000"/>
              </a:spcBef>
              <a:spcAft>
                <a:spcPts val="0"/>
              </a:spcAft>
              <a:buClr>
                <a:srgbClr val="DE3075"/>
              </a:buClr>
              <a:buSzPts val="2800"/>
              <a:buFont typeface="Franklin Gothic"/>
              <a:buChar char="»"/>
            </a:pPr>
            <a:r>
              <a:rPr b="1" i="1" lang="es-CL" sz="2800"/>
              <a:t>Uno a Uno: obligatoria en ambos extremos</a:t>
            </a:r>
            <a:r>
              <a:rPr lang="es-CL" sz="2800"/>
              <a:t>, </a:t>
            </a:r>
            <a:r>
              <a:rPr lang="es-CL"/>
              <a:t>aplica cuando una instancia de una entidad debe estar relacionada simultáneamente a otra instancia de entidad. Habitualmente, no es necesario separar en dos entidades, a no ser que una de las entidades pertenezca a un proceso distinto en el negocio.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Ejemplo: Una </a:t>
            </a:r>
            <a:r>
              <a:rPr lang="es-CL">
                <a:solidFill>
                  <a:srgbClr val="0070C0"/>
                </a:solidFill>
              </a:rPr>
              <a:t>PELÍCULA</a:t>
            </a:r>
            <a:r>
              <a:rPr lang="es-CL"/>
              <a:t> </a:t>
            </a:r>
            <a:r>
              <a:rPr b="1" lang="es-CL">
                <a:solidFill>
                  <a:srgbClr val="FF0000"/>
                </a:solidFill>
              </a:rPr>
              <a:t>DEBE tener</a:t>
            </a:r>
            <a:r>
              <a:rPr lang="es-CL"/>
              <a:t> </a:t>
            </a:r>
            <a:r>
              <a:rPr lang="es-CL">
                <a:solidFill>
                  <a:srgbClr val="FF0000"/>
                </a:solidFill>
              </a:rPr>
              <a:t>registrada</a:t>
            </a:r>
            <a:r>
              <a:rPr lang="es-CL"/>
              <a:t> una </a:t>
            </a:r>
            <a:r>
              <a:rPr lang="es-CL">
                <a:solidFill>
                  <a:srgbClr val="0070C0"/>
                </a:solidFill>
              </a:rPr>
              <a:t>FICHA TÉCNICA</a:t>
            </a:r>
            <a:r>
              <a:rPr lang="es-CL"/>
              <a:t> y una </a:t>
            </a:r>
            <a:r>
              <a:rPr lang="es-CL">
                <a:solidFill>
                  <a:srgbClr val="0070C0"/>
                </a:solidFill>
              </a:rPr>
              <a:t>FICHA TÉCNICA</a:t>
            </a:r>
            <a:r>
              <a:rPr lang="es-CL"/>
              <a:t> </a:t>
            </a:r>
            <a:r>
              <a:rPr b="1" lang="es-CL">
                <a:solidFill>
                  <a:srgbClr val="FF0000"/>
                </a:solidFill>
              </a:rPr>
              <a:t>DEBE</a:t>
            </a:r>
            <a:r>
              <a:rPr lang="es-CL"/>
              <a:t> </a:t>
            </a:r>
            <a:r>
              <a:rPr lang="es-CL">
                <a:solidFill>
                  <a:srgbClr val="FF0000"/>
                </a:solidFill>
              </a:rPr>
              <a:t>estar asociada </a:t>
            </a:r>
            <a:r>
              <a:rPr lang="es-CL"/>
              <a:t>a una PELÍCULA.</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p:txBody>
      </p:sp>
      <p:pic>
        <p:nvPicPr>
          <p:cNvPr id="232" name="Google Shape;232;p14"/>
          <p:cNvPicPr preferRelativeResize="0"/>
          <p:nvPr/>
        </p:nvPicPr>
        <p:blipFill rotWithShape="1">
          <a:blip r:embed="rId3">
            <a:alphaModFix/>
          </a:blip>
          <a:srcRect b="0" l="0" r="0" t="0"/>
          <a:stretch/>
        </p:blipFill>
        <p:spPr>
          <a:xfrm>
            <a:off x="3361912" y="3130998"/>
            <a:ext cx="5468175" cy="1377271"/>
          </a:xfrm>
          <a:prstGeom prst="rect">
            <a:avLst/>
          </a:prstGeom>
          <a:noFill/>
          <a:ln>
            <a:noFill/>
          </a:ln>
        </p:spPr>
      </p:pic>
      <p:pic>
        <p:nvPicPr>
          <p:cNvPr id="233" name="Google Shape;233;p14"/>
          <p:cNvPicPr preferRelativeResize="0"/>
          <p:nvPr/>
        </p:nvPicPr>
        <p:blipFill rotWithShape="1">
          <a:blip r:embed="rId4">
            <a:alphaModFix/>
          </a:blip>
          <a:srcRect b="69152" l="0" r="0" t="0"/>
          <a:stretch/>
        </p:blipFill>
        <p:spPr>
          <a:xfrm>
            <a:off x="1190625" y="4508269"/>
            <a:ext cx="9810750" cy="7962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5"/>
          <p:cNvSpPr txBox="1"/>
          <p:nvPr>
            <p:ph type="title"/>
          </p:nvPr>
        </p:nvSpPr>
        <p:spPr>
          <a:xfrm>
            <a:off x="1382751" y="212725"/>
            <a:ext cx="6686428"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a:solidFill>
                  <a:schemeClr val="lt1"/>
                </a:solidFill>
              </a:rPr>
              <a:t>Relación 1:1 (Uno a Uno)</a:t>
            </a:r>
            <a:endParaRPr/>
          </a:p>
        </p:txBody>
      </p:sp>
      <p:sp>
        <p:nvSpPr>
          <p:cNvPr id="239" name="Google Shape;239;p15"/>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1000"/>
              </a:spcBef>
              <a:spcAft>
                <a:spcPts val="0"/>
              </a:spcAft>
              <a:buClr>
                <a:srgbClr val="DE3075"/>
              </a:buClr>
              <a:buSzPts val="2800"/>
              <a:buFont typeface="Franklin Gothic"/>
              <a:buChar char="»"/>
            </a:pPr>
            <a:r>
              <a:rPr b="1" i="1" lang="es-CL" sz="2800"/>
              <a:t>Uno a Uno: obligatorio en un extremo</a:t>
            </a:r>
            <a:r>
              <a:rPr lang="es-CL"/>
              <a:t>,  se usa muy a menudo para especificar roles de las relaciones.</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0" lvl="0" marL="50800" rtl="0" algn="l">
              <a:lnSpc>
                <a:spcPct val="90000"/>
              </a:lnSpc>
              <a:spcBef>
                <a:spcPts val="1000"/>
              </a:spcBef>
              <a:spcAft>
                <a:spcPts val="0"/>
              </a:spcAft>
              <a:buSzPts val="2800"/>
              <a:buNone/>
            </a:pPr>
            <a:r>
              <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Ejemplo: Una </a:t>
            </a:r>
            <a:r>
              <a:rPr lang="es-CL">
                <a:solidFill>
                  <a:srgbClr val="0070C0"/>
                </a:solidFill>
              </a:rPr>
              <a:t>PELÍCULA</a:t>
            </a:r>
            <a:r>
              <a:rPr lang="es-CL"/>
              <a:t> </a:t>
            </a:r>
            <a:r>
              <a:rPr b="1" lang="es-CL">
                <a:solidFill>
                  <a:srgbClr val="FF0000"/>
                </a:solidFill>
              </a:rPr>
              <a:t>DEBE</a:t>
            </a:r>
            <a:r>
              <a:rPr b="1" lang="es-CL"/>
              <a:t> </a:t>
            </a:r>
            <a:r>
              <a:rPr b="1" lang="es-CL">
                <a:solidFill>
                  <a:srgbClr val="FF0000"/>
                </a:solidFill>
              </a:rPr>
              <a:t>tener</a:t>
            </a:r>
            <a:r>
              <a:rPr lang="es-CL"/>
              <a:t> registrada una </a:t>
            </a:r>
            <a:r>
              <a:rPr lang="es-CL">
                <a:solidFill>
                  <a:srgbClr val="0070C0"/>
                </a:solidFill>
              </a:rPr>
              <a:t>FICHA TÉCNICA</a:t>
            </a:r>
            <a:r>
              <a:rPr lang="es-CL"/>
              <a:t> y una </a:t>
            </a:r>
            <a:r>
              <a:rPr lang="es-CL">
                <a:solidFill>
                  <a:srgbClr val="0070C0"/>
                </a:solidFill>
              </a:rPr>
              <a:t>FICHA TÉCNICA</a:t>
            </a:r>
            <a:r>
              <a:rPr lang="es-CL"/>
              <a:t> </a:t>
            </a:r>
            <a:r>
              <a:rPr b="1" lang="es-CL">
                <a:solidFill>
                  <a:srgbClr val="FF0000"/>
                </a:solidFill>
              </a:rPr>
              <a:t>PUEDE</a:t>
            </a:r>
            <a:r>
              <a:rPr lang="es-CL">
                <a:solidFill>
                  <a:srgbClr val="FF0000"/>
                </a:solidFill>
              </a:rPr>
              <a:t> estar asociada</a:t>
            </a:r>
            <a:r>
              <a:rPr lang="es-CL"/>
              <a:t> a una Película.</a:t>
            </a:r>
            <a:endParaRPr/>
          </a:p>
        </p:txBody>
      </p:sp>
      <p:pic>
        <p:nvPicPr>
          <p:cNvPr id="240" name="Google Shape;240;p15"/>
          <p:cNvPicPr preferRelativeResize="0"/>
          <p:nvPr/>
        </p:nvPicPr>
        <p:blipFill rotWithShape="1">
          <a:blip r:embed="rId3">
            <a:alphaModFix/>
          </a:blip>
          <a:srcRect b="0" l="0" r="0" t="0"/>
          <a:stretch/>
        </p:blipFill>
        <p:spPr>
          <a:xfrm>
            <a:off x="3546088" y="2556744"/>
            <a:ext cx="5699920" cy="1483142"/>
          </a:xfrm>
          <a:prstGeom prst="rect">
            <a:avLst/>
          </a:prstGeom>
          <a:noFill/>
          <a:ln>
            <a:noFill/>
          </a:ln>
        </p:spPr>
      </p:pic>
      <p:pic>
        <p:nvPicPr>
          <p:cNvPr id="241" name="Google Shape;241;p15"/>
          <p:cNvPicPr preferRelativeResize="0"/>
          <p:nvPr/>
        </p:nvPicPr>
        <p:blipFill rotWithShape="1">
          <a:blip r:embed="rId4">
            <a:alphaModFix/>
          </a:blip>
          <a:srcRect b="59991" l="0" r="0" t="0"/>
          <a:stretch/>
        </p:blipFill>
        <p:spPr>
          <a:xfrm>
            <a:off x="1702707" y="4232761"/>
            <a:ext cx="9105900" cy="705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6"/>
          <p:cNvSpPr txBox="1"/>
          <p:nvPr>
            <p:ph type="title"/>
          </p:nvPr>
        </p:nvSpPr>
        <p:spPr>
          <a:xfrm>
            <a:off x="1405054" y="212725"/>
            <a:ext cx="6664125"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a:solidFill>
                  <a:schemeClr val="lt1"/>
                </a:solidFill>
              </a:rPr>
              <a:t>Relación 1:1 (Uno a Uno)</a:t>
            </a:r>
            <a:endParaRPr/>
          </a:p>
        </p:txBody>
      </p:sp>
      <p:sp>
        <p:nvSpPr>
          <p:cNvPr id="247" name="Google Shape;247;p16"/>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1000"/>
              </a:spcBef>
              <a:spcAft>
                <a:spcPts val="0"/>
              </a:spcAft>
              <a:buSzPts val="2800"/>
              <a:buChar char="»"/>
            </a:pPr>
            <a:r>
              <a:rPr b="1" i="1" lang="es-CL" sz="2800"/>
              <a:t>Uno a Uno: opcional en ambos extremos</a:t>
            </a:r>
            <a:r>
              <a:rPr lang="es-CL"/>
              <a:t>,  es poco común. Sin embargo, pueden ocurrir, cuando hay una relación entre dos entidades que conceptualmente son la misma, pero existen en diferentes sistemas. </a:t>
            </a:r>
            <a:endParaRPr/>
          </a:p>
          <a:p>
            <a:pPr indent="-228600" lvl="0" marL="457200" rtl="0" algn="l">
              <a:lnSpc>
                <a:spcPct val="90000"/>
              </a:lnSpc>
              <a:spcBef>
                <a:spcPts val="1000"/>
              </a:spcBef>
              <a:spcAft>
                <a:spcPts val="0"/>
              </a:spcAft>
              <a:buSzPts val="2800"/>
              <a:buNone/>
            </a:pPr>
            <a:r>
              <a:t/>
            </a:r>
            <a:endParaRPr b="1"/>
          </a:p>
          <a:p>
            <a:pPr indent="-228600" lvl="0" marL="457200" rtl="0" algn="l">
              <a:lnSpc>
                <a:spcPct val="90000"/>
              </a:lnSpc>
              <a:spcBef>
                <a:spcPts val="1000"/>
              </a:spcBef>
              <a:spcAft>
                <a:spcPts val="0"/>
              </a:spcAft>
              <a:buSzPts val="2800"/>
              <a:buNone/>
            </a:pPr>
            <a:r>
              <a:t/>
            </a:r>
            <a:endParaRPr b="1"/>
          </a:p>
          <a:p>
            <a:pPr indent="-228600" lvl="0" marL="457200" rtl="0" algn="l">
              <a:lnSpc>
                <a:spcPct val="90000"/>
              </a:lnSpc>
              <a:spcBef>
                <a:spcPts val="1000"/>
              </a:spcBef>
              <a:spcAft>
                <a:spcPts val="0"/>
              </a:spcAft>
              <a:buSzPts val="2800"/>
              <a:buNone/>
            </a:pPr>
            <a:r>
              <a:t/>
            </a:r>
            <a:endParaRPr b="1"/>
          </a:p>
          <a:p>
            <a:pPr indent="-228600" lvl="0" marL="457200" rtl="0" algn="l">
              <a:lnSpc>
                <a:spcPct val="90000"/>
              </a:lnSpc>
              <a:spcBef>
                <a:spcPts val="1000"/>
              </a:spcBef>
              <a:spcAft>
                <a:spcPts val="0"/>
              </a:spcAft>
              <a:buSzPts val="2800"/>
              <a:buNone/>
            </a:pPr>
            <a:r>
              <a:t/>
            </a:r>
            <a:endParaRPr b="1"/>
          </a:p>
          <a:p>
            <a:pPr indent="-228600" lvl="0" marL="457200" rtl="0" algn="l">
              <a:lnSpc>
                <a:spcPct val="90000"/>
              </a:lnSpc>
              <a:spcBef>
                <a:spcPts val="1000"/>
              </a:spcBef>
              <a:spcAft>
                <a:spcPts val="0"/>
              </a:spcAft>
              <a:buSzPts val="2800"/>
              <a:buNone/>
            </a:pPr>
            <a:r>
              <a:t/>
            </a:r>
            <a:endParaRPr b="1"/>
          </a:p>
          <a:p>
            <a:pPr indent="-228600" lvl="0" marL="457200" rtl="0" algn="l">
              <a:lnSpc>
                <a:spcPct val="90000"/>
              </a:lnSpc>
              <a:spcBef>
                <a:spcPts val="1000"/>
              </a:spcBef>
              <a:spcAft>
                <a:spcPts val="0"/>
              </a:spcAft>
              <a:buSzPts val="2800"/>
              <a:buNone/>
            </a:pPr>
            <a:r>
              <a:t/>
            </a:r>
            <a:endParaRPr b="1"/>
          </a:p>
          <a:p>
            <a:pPr indent="-406400" lvl="0" marL="457200" rtl="0" algn="l">
              <a:lnSpc>
                <a:spcPct val="90000"/>
              </a:lnSpc>
              <a:spcBef>
                <a:spcPts val="1000"/>
              </a:spcBef>
              <a:spcAft>
                <a:spcPts val="0"/>
              </a:spcAft>
              <a:buSzPts val="2800"/>
              <a:buChar char="»"/>
            </a:pPr>
            <a:r>
              <a:rPr lang="es-CL"/>
              <a:t>Ejemplo: Una </a:t>
            </a:r>
            <a:r>
              <a:rPr lang="es-CL">
                <a:solidFill>
                  <a:srgbClr val="0070C0"/>
                </a:solidFill>
              </a:rPr>
              <a:t>PELÍCULA</a:t>
            </a:r>
            <a:r>
              <a:rPr lang="es-CL"/>
              <a:t> </a:t>
            </a:r>
            <a:r>
              <a:rPr b="1" lang="es-CL">
                <a:solidFill>
                  <a:srgbClr val="FF0000"/>
                </a:solidFill>
              </a:rPr>
              <a:t>PUEDE</a:t>
            </a:r>
            <a:r>
              <a:rPr lang="es-CL"/>
              <a:t> </a:t>
            </a:r>
            <a:r>
              <a:rPr lang="es-CL">
                <a:solidFill>
                  <a:srgbClr val="FF0000"/>
                </a:solidFill>
              </a:rPr>
              <a:t>tener registrada </a:t>
            </a:r>
            <a:r>
              <a:rPr lang="es-CL"/>
              <a:t>una </a:t>
            </a:r>
            <a:r>
              <a:rPr lang="es-CL">
                <a:solidFill>
                  <a:srgbClr val="0070C0"/>
                </a:solidFill>
              </a:rPr>
              <a:t>FICHA TÉCNICA</a:t>
            </a:r>
            <a:r>
              <a:rPr lang="es-CL"/>
              <a:t> y una </a:t>
            </a:r>
            <a:r>
              <a:rPr lang="es-CL">
                <a:solidFill>
                  <a:srgbClr val="0070C0"/>
                </a:solidFill>
              </a:rPr>
              <a:t>FICHA TÉCNICA</a:t>
            </a:r>
            <a:r>
              <a:rPr lang="es-CL"/>
              <a:t> </a:t>
            </a:r>
            <a:r>
              <a:rPr lang="es-CL">
                <a:solidFill>
                  <a:srgbClr val="FF0000"/>
                </a:solidFill>
              </a:rPr>
              <a:t>PUEDE estar asociada</a:t>
            </a:r>
            <a:r>
              <a:rPr lang="es-CL"/>
              <a:t> a una </a:t>
            </a:r>
            <a:r>
              <a:rPr lang="es-CL">
                <a:solidFill>
                  <a:srgbClr val="0070C0"/>
                </a:solidFill>
              </a:rPr>
              <a:t>PELÍCULA</a:t>
            </a:r>
            <a:r>
              <a:rPr lang="es-CL"/>
              <a:t>.</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p:txBody>
      </p:sp>
      <p:pic>
        <p:nvPicPr>
          <p:cNvPr id="248" name="Google Shape;248;p16"/>
          <p:cNvPicPr preferRelativeResize="0"/>
          <p:nvPr/>
        </p:nvPicPr>
        <p:blipFill rotWithShape="1">
          <a:blip r:embed="rId3">
            <a:alphaModFix/>
          </a:blip>
          <a:srcRect b="61505" l="0" r="0" t="0"/>
          <a:stretch/>
        </p:blipFill>
        <p:spPr>
          <a:xfrm>
            <a:off x="1589496" y="4271388"/>
            <a:ext cx="9563100" cy="645325"/>
          </a:xfrm>
          <a:prstGeom prst="rect">
            <a:avLst/>
          </a:prstGeom>
          <a:noFill/>
          <a:ln>
            <a:noFill/>
          </a:ln>
        </p:spPr>
      </p:pic>
      <p:pic>
        <p:nvPicPr>
          <p:cNvPr id="249" name="Google Shape;249;p16"/>
          <p:cNvPicPr preferRelativeResize="0"/>
          <p:nvPr/>
        </p:nvPicPr>
        <p:blipFill rotWithShape="1">
          <a:blip r:embed="rId4">
            <a:alphaModFix/>
          </a:blip>
          <a:srcRect b="0" l="0" r="0" t="0"/>
          <a:stretch/>
        </p:blipFill>
        <p:spPr>
          <a:xfrm>
            <a:off x="3573156" y="2570842"/>
            <a:ext cx="5595779" cy="150767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7"/>
          <p:cNvSpPr txBox="1"/>
          <p:nvPr>
            <p:ph type="title"/>
          </p:nvPr>
        </p:nvSpPr>
        <p:spPr>
          <a:xfrm>
            <a:off x="1382751" y="212725"/>
            <a:ext cx="6791093"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sz="4000">
                <a:solidFill>
                  <a:schemeClr val="lt1"/>
                </a:solidFill>
              </a:rPr>
              <a:t>Relación 1:M (Uno a Muchos)</a:t>
            </a:r>
            <a:endParaRPr sz="4000"/>
          </a:p>
        </p:txBody>
      </p:sp>
      <p:sp>
        <p:nvSpPr>
          <p:cNvPr id="255" name="Google Shape;255;p17"/>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1000"/>
              </a:spcBef>
              <a:spcAft>
                <a:spcPts val="0"/>
              </a:spcAft>
              <a:buSzPts val="2800"/>
              <a:buChar char="»"/>
            </a:pPr>
            <a:r>
              <a:rPr b="1" i="1" lang="es-CL" sz="2800"/>
              <a:t>Uno a Muchos Relación obligatoria en ambos extremos</a:t>
            </a:r>
            <a:r>
              <a:rPr lang="es-CL" sz="2000"/>
              <a:t>, </a:t>
            </a:r>
            <a:r>
              <a:rPr lang="es-CL"/>
              <a:t>modela entidades que no pueden existir una sin la otra, es decir, una entidad siempre relacionada con otras entidades o con sus partes. Esta relación se evita. Se usa más  la relación Uno a Muchos Opcional en uno  obligatorio en muchos.  </a:t>
            </a:r>
            <a:endParaRPr/>
          </a:p>
          <a:p>
            <a:pPr indent="-228600" lvl="0" marL="457200" rtl="0" algn="l">
              <a:lnSpc>
                <a:spcPct val="90000"/>
              </a:lnSpc>
              <a:spcBef>
                <a:spcPts val="1000"/>
              </a:spcBef>
              <a:spcAft>
                <a:spcPts val="0"/>
              </a:spcAft>
              <a:buSzPts val="2800"/>
              <a:buNone/>
            </a:pPr>
            <a:r>
              <a:t/>
            </a:r>
            <a:endParaRPr b="1"/>
          </a:p>
          <a:p>
            <a:pPr indent="-228600" lvl="0" marL="457200" rtl="0" algn="l">
              <a:lnSpc>
                <a:spcPct val="90000"/>
              </a:lnSpc>
              <a:spcBef>
                <a:spcPts val="1000"/>
              </a:spcBef>
              <a:spcAft>
                <a:spcPts val="0"/>
              </a:spcAft>
              <a:buSzPts val="2800"/>
              <a:buNone/>
            </a:pPr>
            <a:r>
              <a:t/>
            </a:r>
            <a:endParaRPr b="1"/>
          </a:p>
          <a:p>
            <a:pPr indent="-228600" lvl="0" marL="457200" rtl="0" algn="l">
              <a:lnSpc>
                <a:spcPct val="90000"/>
              </a:lnSpc>
              <a:spcBef>
                <a:spcPts val="1000"/>
              </a:spcBef>
              <a:spcAft>
                <a:spcPts val="0"/>
              </a:spcAft>
              <a:buSzPts val="2800"/>
              <a:buNone/>
            </a:pPr>
            <a:r>
              <a:t/>
            </a:r>
            <a:endParaRPr b="1"/>
          </a:p>
          <a:p>
            <a:pPr indent="-228600" lvl="0" marL="457200" rtl="0" algn="l">
              <a:lnSpc>
                <a:spcPct val="90000"/>
              </a:lnSpc>
              <a:spcBef>
                <a:spcPts val="1000"/>
              </a:spcBef>
              <a:spcAft>
                <a:spcPts val="0"/>
              </a:spcAft>
              <a:buSzPts val="2800"/>
              <a:buNone/>
            </a:pPr>
            <a:r>
              <a:t/>
            </a:r>
            <a:endParaRPr b="1"/>
          </a:p>
          <a:p>
            <a:pPr indent="-228600" lvl="0" marL="457200" rtl="0" algn="l">
              <a:lnSpc>
                <a:spcPct val="90000"/>
              </a:lnSpc>
              <a:spcBef>
                <a:spcPts val="1000"/>
              </a:spcBef>
              <a:spcAft>
                <a:spcPts val="0"/>
              </a:spcAft>
              <a:buSzPts val="2800"/>
              <a:buNone/>
            </a:pPr>
            <a:r>
              <a:t/>
            </a:r>
            <a:endParaRPr b="1"/>
          </a:p>
          <a:p>
            <a:pPr indent="-228600" lvl="0" marL="457200" rtl="0" algn="l">
              <a:lnSpc>
                <a:spcPct val="90000"/>
              </a:lnSpc>
              <a:spcBef>
                <a:spcPts val="1000"/>
              </a:spcBef>
              <a:spcAft>
                <a:spcPts val="0"/>
              </a:spcAft>
              <a:buSzPts val="2800"/>
              <a:buNone/>
            </a:pPr>
            <a:r>
              <a:t/>
            </a:r>
            <a:endParaRPr b="1"/>
          </a:p>
          <a:p>
            <a:pPr indent="-406400" lvl="0" marL="457200" rtl="0" algn="l">
              <a:lnSpc>
                <a:spcPct val="90000"/>
              </a:lnSpc>
              <a:spcBef>
                <a:spcPts val="1000"/>
              </a:spcBef>
              <a:spcAft>
                <a:spcPts val="0"/>
              </a:spcAft>
              <a:buSzPts val="2800"/>
              <a:buChar char="»"/>
            </a:pPr>
            <a:r>
              <a:rPr lang="es-CL"/>
              <a:t>Ejemplo: Una </a:t>
            </a:r>
            <a:r>
              <a:rPr lang="es-CL">
                <a:solidFill>
                  <a:srgbClr val="0070C0"/>
                </a:solidFill>
              </a:rPr>
              <a:t>PELÍCULA</a:t>
            </a:r>
            <a:r>
              <a:rPr lang="es-CL"/>
              <a:t> </a:t>
            </a:r>
            <a:r>
              <a:rPr b="1" lang="es-CL">
                <a:solidFill>
                  <a:srgbClr val="FF0000"/>
                </a:solidFill>
              </a:rPr>
              <a:t>DEBE</a:t>
            </a:r>
            <a:r>
              <a:rPr lang="es-CL">
                <a:solidFill>
                  <a:srgbClr val="FF0000"/>
                </a:solidFill>
              </a:rPr>
              <a:t> contar con muchos</a:t>
            </a:r>
            <a:r>
              <a:rPr lang="es-CL"/>
              <a:t> </a:t>
            </a:r>
            <a:r>
              <a:rPr lang="es-CL">
                <a:solidFill>
                  <a:srgbClr val="0070C0"/>
                </a:solidFill>
              </a:rPr>
              <a:t>ACTORES</a:t>
            </a:r>
            <a:r>
              <a:rPr lang="es-CL"/>
              <a:t> y un </a:t>
            </a:r>
            <a:r>
              <a:rPr lang="es-CL">
                <a:solidFill>
                  <a:srgbClr val="0070C0"/>
                </a:solidFill>
              </a:rPr>
              <a:t>ACTORES</a:t>
            </a:r>
            <a:r>
              <a:rPr lang="es-CL"/>
              <a:t> </a:t>
            </a:r>
            <a:r>
              <a:rPr b="1" lang="es-CL">
                <a:solidFill>
                  <a:srgbClr val="FF0000"/>
                </a:solidFill>
              </a:rPr>
              <a:t>DEBE</a:t>
            </a:r>
            <a:r>
              <a:rPr lang="es-CL">
                <a:solidFill>
                  <a:srgbClr val="FF0000"/>
                </a:solidFill>
              </a:rPr>
              <a:t> estar asociado a una</a:t>
            </a:r>
            <a:r>
              <a:rPr lang="es-CL"/>
              <a:t> </a:t>
            </a:r>
            <a:r>
              <a:rPr lang="es-CL">
                <a:solidFill>
                  <a:srgbClr val="0070C0"/>
                </a:solidFill>
              </a:rPr>
              <a:t>PELÍCULA</a:t>
            </a:r>
            <a:r>
              <a:rPr lang="es-CL"/>
              <a:t>.</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p:txBody>
      </p:sp>
      <p:pic>
        <p:nvPicPr>
          <p:cNvPr id="256" name="Google Shape;256;p17"/>
          <p:cNvPicPr preferRelativeResize="0"/>
          <p:nvPr/>
        </p:nvPicPr>
        <p:blipFill rotWithShape="1">
          <a:blip r:embed="rId3">
            <a:alphaModFix/>
          </a:blip>
          <a:srcRect b="69218" l="0" r="0" t="0"/>
          <a:stretch/>
        </p:blipFill>
        <p:spPr>
          <a:xfrm>
            <a:off x="1382751" y="4710173"/>
            <a:ext cx="10058400" cy="739512"/>
          </a:xfrm>
          <a:prstGeom prst="rect">
            <a:avLst/>
          </a:prstGeom>
          <a:noFill/>
          <a:ln>
            <a:noFill/>
          </a:ln>
        </p:spPr>
      </p:pic>
      <p:pic>
        <p:nvPicPr>
          <p:cNvPr id="257" name="Google Shape;257;p17"/>
          <p:cNvPicPr preferRelativeResize="0"/>
          <p:nvPr/>
        </p:nvPicPr>
        <p:blipFill rotWithShape="1">
          <a:blip r:embed="rId4">
            <a:alphaModFix/>
          </a:blip>
          <a:srcRect b="0" l="0" r="0" t="0"/>
          <a:stretch/>
        </p:blipFill>
        <p:spPr>
          <a:xfrm>
            <a:off x="3140380" y="2851829"/>
            <a:ext cx="5911239" cy="169114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8"/>
          <p:cNvSpPr txBox="1"/>
          <p:nvPr>
            <p:ph type="title"/>
          </p:nvPr>
        </p:nvSpPr>
        <p:spPr>
          <a:xfrm>
            <a:off x="1382751" y="212725"/>
            <a:ext cx="6686428"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sz="4000">
                <a:solidFill>
                  <a:schemeClr val="lt1"/>
                </a:solidFill>
              </a:rPr>
              <a:t>Relación 1:M (Uno a Muchos)</a:t>
            </a:r>
            <a:endParaRPr sz="4000"/>
          </a:p>
        </p:txBody>
      </p:sp>
      <p:sp>
        <p:nvSpPr>
          <p:cNvPr id="263" name="Google Shape;263;p18"/>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1000"/>
              </a:spcBef>
              <a:spcAft>
                <a:spcPts val="0"/>
              </a:spcAft>
              <a:buSzPts val="2800"/>
              <a:buChar char="»"/>
            </a:pPr>
            <a:r>
              <a:rPr b="1" i="1" lang="es-CL" sz="2800"/>
              <a:t>Uno a Muchos: opcional en uno obligatorio en muchos</a:t>
            </a:r>
            <a:r>
              <a:rPr lang="es-CL" sz="2000"/>
              <a:t>, </a:t>
            </a:r>
            <a:r>
              <a:rPr lang="es-CL"/>
              <a:t>es un tipo muy común de relación. Normalmente, al menos el 90% de todas las relaciones son de este tipo. La relación expresa que la entidad en el lado de 1 sólo puede existir en el contexto de la otra entidad.</a:t>
            </a:r>
            <a:endParaRPr/>
          </a:p>
          <a:p>
            <a:pPr indent="-228600" lvl="0" marL="457200" rtl="0" algn="l">
              <a:lnSpc>
                <a:spcPct val="90000"/>
              </a:lnSpc>
              <a:spcBef>
                <a:spcPts val="1000"/>
              </a:spcBef>
              <a:spcAft>
                <a:spcPts val="0"/>
              </a:spcAft>
              <a:buSzPts val="2800"/>
              <a:buNone/>
            </a:pPr>
            <a:r>
              <a:t/>
            </a:r>
            <a:endParaRPr b="1"/>
          </a:p>
          <a:p>
            <a:pPr indent="-228600" lvl="0" marL="457200" rtl="0" algn="l">
              <a:lnSpc>
                <a:spcPct val="90000"/>
              </a:lnSpc>
              <a:spcBef>
                <a:spcPts val="1000"/>
              </a:spcBef>
              <a:spcAft>
                <a:spcPts val="0"/>
              </a:spcAft>
              <a:buSzPts val="2800"/>
              <a:buNone/>
            </a:pPr>
            <a:r>
              <a:t/>
            </a:r>
            <a:endParaRPr b="1"/>
          </a:p>
          <a:p>
            <a:pPr indent="-228600" lvl="0" marL="457200" rtl="0" algn="l">
              <a:lnSpc>
                <a:spcPct val="90000"/>
              </a:lnSpc>
              <a:spcBef>
                <a:spcPts val="1000"/>
              </a:spcBef>
              <a:spcAft>
                <a:spcPts val="0"/>
              </a:spcAft>
              <a:buSzPts val="2800"/>
              <a:buNone/>
            </a:pPr>
            <a:r>
              <a:t/>
            </a:r>
            <a:endParaRPr b="1"/>
          </a:p>
          <a:p>
            <a:pPr indent="-228600" lvl="0" marL="457200" rtl="0" algn="l">
              <a:lnSpc>
                <a:spcPct val="90000"/>
              </a:lnSpc>
              <a:spcBef>
                <a:spcPts val="1000"/>
              </a:spcBef>
              <a:spcAft>
                <a:spcPts val="0"/>
              </a:spcAft>
              <a:buSzPts val="2800"/>
              <a:buNone/>
            </a:pPr>
            <a:r>
              <a:t/>
            </a:r>
            <a:endParaRPr b="1"/>
          </a:p>
          <a:p>
            <a:pPr indent="-228600" lvl="0" marL="457200" rtl="0" algn="l">
              <a:lnSpc>
                <a:spcPct val="90000"/>
              </a:lnSpc>
              <a:spcBef>
                <a:spcPts val="1000"/>
              </a:spcBef>
              <a:spcAft>
                <a:spcPts val="0"/>
              </a:spcAft>
              <a:buSzPts val="2800"/>
              <a:buNone/>
            </a:pPr>
            <a:r>
              <a:t/>
            </a:r>
            <a:endParaRPr b="1"/>
          </a:p>
          <a:p>
            <a:pPr indent="-228600" lvl="0" marL="457200" rtl="0" algn="l">
              <a:lnSpc>
                <a:spcPct val="90000"/>
              </a:lnSpc>
              <a:spcBef>
                <a:spcPts val="1000"/>
              </a:spcBef>
              <a:spcAft>
                <a:spcPts val="0"/>
              </a:spcAft>
              <a:buSzPts val="2800"/>
              <a:buNone/>
            </a:pPr>
            <a:r>
              <a:t/>
            </a:r>
            <a:endParaRPr b="1"/>
          </a:p>
          <a:p>
            <a:pPr indent="-406400" lvl="0" marL="457200" rtl="0" algn="l">
              <a:lnSpc>
                <a:spcPct val="90000"/>
              </a:lnSpc>
              <a:spcBef>
                <a:spcPts val="1000"/>
              </a:spcBef>
              <a:spcAft>
                <a:spcPts val="0"/>
              </a:spcAft>
              <a:buSzPts val="2800"/>
              <a:buChar char="»"/>
            </a:pPr>
            <a:r>
              <a:rPr lang="es-CL"/>
              <a:t>Ejemplo: Una </a:t>
            </a:r>
            <a:r>
              <a:rPr lang="es-CL">
                <a:solidFill>
                  <a:srgbClr val="0070C0"/>
                </a:solidFill>
              </a:rPr>
              <a:t>PELÍCULA</a:t>
            </a:r>
            <a:r>
              <a:rPr lang="es-CL"/>
              <a:t> </a:t>
            </a:r>
            <a:r>
              <a:rPr b="1" lang="es-CL">
                <a:solidFill>
                  <a:srgbClr val="FF0000"/>
                </a:solidFill>
              </a:rPr>
              <a:t>PUEDE</a:t>
            </a:r>
            <a:r>
              <a:rPr lang="es-CL">
                <a:solidFill>
                  <a:srgbClr val="FF0000"/>
                </a:solidFill>
              </a:rPr>
              <a:t> recibir muchas</a:t>
            </a:r>
            <a:r>
              <a:rPr lang="es-CL"/>
              <a:t> </a:t>
            </a:r>
            <a:r>
              <a:rPr lang="es-CL">
                <a:solidFill>
                  <a:srgbClr val="0070C0"/>
                </a:solidFill>
              </a:rPr>
              <a:t>CRÍTICAS</a:t>
            </a:r>
            <a:r>
              <a:rPr lang="es-CL"/>
              <a:t> y una </a:t>
            </a:r>
            <a:r>
              <a:rPr lang="es-CL">
                <a:solidFill>
                  <a:srgbClr val="0070C0"/>
                </a:solidFill>
              </a:rPr>
              <a:t>CRÍTICAS</a:t>
            </a:r>
            <a:r>
              <a:rPr lang="es-CL"/>
              <a:t> </a:t>
            </a:r>
            <a:r>
              <a:rPr b="1" lang="es-CL">
                <a:solidFill>
                  <a:srgbClr val="FF0000"/>
                </a:solidFill>
              </a:rPr>
              <a:t>DEBE</a:t>
            </a:r>
            <a:r>
              <a:rPr lang="es-CL">
                <a:solidFill>
                  <a:srgbClr val="FF0000"/>
                </a:solidFill>
              </a:rPr>
              <a:t> estar asociada</a:t>
            </a:r>
            <a:r>
              <a:rPr lang="es-CL"/>
              <a:t> a una </a:t>
            </a:r>
            <a:r>
              <a:rPr lang="es-CL">
                <a:solidFill>
                  <a:srgbClr val="0070C0"/>
                </a:solidFill>
              </a:rPr>
              <a:t>PELÍCULA.</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p:txBody>
      </p:sp>
      <p:pic>
        <p:nvPicPr>
          <p:cNvPr id="264" name="Google Shape;264;p18"/>
          <p:cNvPicPr preferRelativeResize="0"/>
          <p:nvPr/>
        </p:nvPicPr>
        <p:blipFill rotWithShape="1">
          <a:blip r:embed="rId3">
            <a:alphaModFix/>
          </a:blip>
          <a:srcRect b="66862" l="0" r="0" t="0"/>
          <a:stretch/>
        </p:blipFill>
        <p:spPr>
          <a:xfrm>
            <a:off x="1559355" y="4436222"/>
            <a:ext cx="9477375" cy="814347"/>
          </a:xfrm>
          <a:prstGeom prst="rect">
            <a:avLst/>
          </a:prstGeom>
          <a:noFill/>
          <a:ln>
            <a:noFill/>
          </a:ln>
        </p:spPr>
      </p:pic>
      <p:pic>
        <p:nvPicPr>
          <p:cNvPr id="265" name="Google Shape;265;p18"/>
          <p:cNvPicPr preferRelativeResize="0"/>
          <p:nvPr/>
        </p:nvPicPr>
        <p:blipFill rotWithShape="1">
          <a:blip r:embed="rId4">
            <a:alphaModFix/>
          </a:blip>
          <a:srcRect b="0" l="0" r="0" t="0"/>
          <a:stretch/>
        </p:blipFill>
        <p:spPr>
          <a:xfrm>
            <a:off x="3501815" y="2798268"/>
            <a:ext cx="5592456" cy="144507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9"/>
          <p:cNvSpPr txBox="1"/>
          <p:nvPr>
            <p:ph type="title"/>
          </p:nvPr>
        </p:nvSpPr>
        <p:spPr>
          <a:xfrm>
            <a:off x="1416205" y="212725"/>
            <a:ext cx="6652974"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sz="4000">
                <a:solidFill>
                  <a:schemeClr val="lt1"/>
                </a:solidFill>
              </a:rPr>
              <a:t>Relación 1:M (Uno a Muchos)</a:t>
            </a:r>
            <a:endParaRPr sz="4000"/>
          </a:p>
        </p:txBody>
      </p:sp>
      <p:sp>
        <p:nvSpPr>
          <p:cNvPr id="271" name="Google Shape;271;p19"/>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1000"/>
              </a:spcBef>
              <a:spcAft>
                <a:spcPts val="0"/>
              </a:spcAft>
              <a:buSzPts val="2800"/>
              <a:buChar char="»"/>
            </a:pPr>
            <a:r>
              <a:rPr b="1" i="1" lang="es-CL" sz="2800"/>
              <a:t>Uno a Muchos: obligatorio en uno Opcional en muchos</a:t>
            </a:r>
            <a:r>
              <a:rPr lang="es-CL" sz="2000"/>
              <a:t>, </a:t>
            </a:r>
            <a:r>
              <a:rPr lang="es-CL"/>
              <a:t>no es muy común. Se usa sólo cuando una instancia de entidad existe en un conjunto, y donde los elementos del conjunto pueden existir independientemente a ella.</a:t>
            </a:r>
            <a:endParaRPr/>
          </a:p>
          <a:p>
            <a:pPr indent="-228600" lvl="0" marL="457200" rtl="0" algn="l">
              <a:lnSpc>
                <a:spcPct val="90000"/>
              </a:lnSpc>
              <a:spcBef>
                <a:spcPts val="1000"/>
              </a:spcBef>
              <a:spcAft>
                <a:spcPts val="0"/>
              </a:spcAft>
              <a:buSzPts val="2800"/>
              <a:buNone/>
            </a:pPr>
            <a:r>
              <a:t/>
            </a:r>
            <a:endParaRPr b="1"/>
          </a:p>
          <a:p>
            <a:pPr indent="-228600" lvl="0" marL="457200" rtl="0" algn="l">
              <a:lnSpc>
                <a:spcPct val="90000"/>
              </a:lnSpc>
              <a:spcBef>
                <a:spcPts val="1000"/>
              </a:spcBef>
              <a:spcAft>
                <a:spcPts val="0"/>
              </a:spcAft>
              <a:buSzPts val="2800"/>
              <a:buNone/>
            </a:pPr>
            <a:r>
              <a:t/>
            </a:r>
            <a:endParaRPr b="1"/>
          </a:p>
          <a:p>
            <a:pPr indent="-228600" lvl="0" marL="457200" rtl="0" algn="l">
              <a:lnSpc>
                <a:spcPct val="90000"/>
              </a:lnSpc>
              <a:spcBef>
                <a:spcPts val="1000"/>
              </a:spcBef>
              <a:spcAft>
                <a:spcPts val="0"/>
              </a:spcAft>
              <a:buSzPts val="2800"/>
              <a:buNone/>
            </a:pPr>
            <a:r>
              <a:t/>
            </a:r>
            <a:endParaRPr b="1"/>
          </a:p>
          <a:p>
            <a:pPr indent="-228600" lvl="0" marL="457200" rtl="0" algn="l">
              <a:lnSpc>
                <a:spcPct val="90000"/>
              </a:lnSpc>
              <a:spcBef>
                <a:spcPts val="1000"/>
              </a:spcBef>
              <a:spcAft>
                <a:spcPts val="0"/>
              </a:spcAft>
              <a:buSzPts val="2800"/>
              <a:buNone/>
            </a:pPr>
            <a:r>
              <a:t/>
            </a:r>
            <a:endParaRPr b="1"/>
          </a:p>
          <a:p>
            <a:pPr indent="-228600" lvl="0" marL="457200" rtl="0" algn="l">
              <a:lnSpc>
                <a:spcPct val="90000"/>
              </a:lnSpc>
              <a:spcBef>
                <a:spcPts val="1000"/>
              </a:spcBef>
              <a:spcAft>
                <a:spcPts val="0"/>
              </a:spcAft>
              <a:buSzPts val="2800"/>
              <a:buNone/>
            </a:pPr>
            <a:r>
              <a:t/>
            </a:r>
            <a:endParaRPr b="1"/>
          </a:p>
          <a:p>
            <a:pPr indent="-228600" lvl="0" marL="457200" rtl="0" algn="l">
              <a:lnSpc>
                <a:spcPct val="90000"/>
              </a:lnSpc>
              <a:spcBef>
                <a:spcPts val="1000"/>
              </a:spcBef>
              <a:spcAft>
                <a:spcPts val="0"/>
              </a:spcAft>
              <a:buSzPts val="2800"/>
              <a:buNone/>
            </a:pPr>
            <a:r>
              <a:t/>
            </a:r>
            <a:endParaRPr b="1"/>
          </a:p>
          <a:p>
            <a:pPr indent="-228600" lvl="0" marL="457200" rtl="0" algn="l">
              <a:lnSpc>
                <a:spcPct val="90000"/>
              </a:lnSpc>
              <a:spcBef>
                <a:spcPts val="1000"/>
              </a:spcBef>
              <a:spcAft>
                <a:spcPts val="0"/>
              </a:spcAft>
              <a:buSzPts val="2800"/>
              <a:buNone/>
            </a:pPr>
            <a:r>
              <a:t/>
            </a:r>
            <a:endParaRPr b="1"/>
          </a:p>
          <a:p>
            <a:pPr indent="-406400" lvl="0" marL="457200" rtl="0" algn="l">
              <a:lnSpc>
                <a:spcPct val="90000"/>
              </a:lnSpc>
              <a:spcBef>
                <a:spcPts val="1000"/>
              </a:spcBef>
              <a:spcAft>
                <a:spcPts val="0"/>
              </a:spcAft>
              <a:buSzPts val="2800"/>
              <a:buChar char="»"/>
            </a:pPr>
            <a:r>
              <a:rPr lang="es-CL"/>
              <a:t>Ejemplo: una </a:t>
            </a:r>
            <a:r>
              <a:rPr lang="es-CL">
                <a:solidFill>
                  <a:srgbClr val="0070C0"/>
                </a:solidFill>
              </a:rPr>
              <a:t>PELÍCULA</a:t>
            </a:r>
            <a:r>
              <a:rPr lang="es-CL"/>
              <a:t> </a:t>
            </a:r>
            <a:r>
              <a:rPr b="1" lang="es-CL">
                <a:solidFill>
                  <a:srgbClr val="FF0000"/>
                </a:solidFill>
              </a:rPr>
              <a:t>DEBE</a:t>
            </a:r>
            <a:r>
              <a:rPr lang="es-CL">
                <a:solidFill>
                  <a:srgbClr val="FF0000"/>
                </a:solidFill>
              </a:rPr>
              <a:t> contar </a:t>
            </a:r>
            <a:r>
              <a:rPr lang="es-CL"/>
              <a:t>con al menos uno o muchos </a:t>
            </a:r>
            <a:r>
              <a:rPr lang="es-CL">
                <a:solidFill>
                  <a:srgbClr val="0070C0"/>
                </a:solidFill>
              </a:rPr>
              <a:t>ACTORES</a:t>
            </a:r>
            <a:r>
              <a:rPr lang="es-CL"/>
              <a:t> y un </a:t>
            </a:r>
            <a:r>
              <a:rPr lang="es-CL">
                <a:solidFill>
                  <a:srgbClr val="0070C0"/>
                </a:solidFill>
              </a:rPr>
              <a:t>ACTOR</a:t>
            </a:r>
            <a:r>
              <a:rPr lang="es-CL"/>
              <a:t> </a:t>
            </a:r>
            <a:r>
              <a:rPr b="1" lang="es-CL">
                <a:solidFill>
                  <a:srgbClr val="FF0000"/>
                </a:solidFill>
              </a:rPr>
              <a:t>PUEDE</a:t>
            </a:r>
            <a:r>
              <a:rPr lang="es-CL">
                <a:solidFill>
                  <a:srgbClr val="FF0000"/>
                </a:solidFill>
              </a:rPr>
              <a:t> actuar</a:t>
            </a:r>
            <a:r>
              <a:rPr lang="es-CL"/>
              <a:t> en una sola </a:t>
            </a:r>
            <a:r>
              <a:rPr lang="es-CL">
                <a:solidFill>
                  <a:srgbClr val="0070C0"/>
                </a:solidFill>
              </a:rPr>
              <a:t>PELÍCULA</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p:txBody>
      </p:sp>
      <p:pic>
        <p:nvPicPr>
          <p:cNvPr id="272" name="Google Shape;272;p19"/>
          <p:cNvPicPr preferRelativeResize="0"/>
          <p:nvPr/>
        </p:nvPicPr>
        <p:blipFill rotWithShape="1">
          <a:blip r:embed="rId3">
            <a:alphaModFix/>
          </a:blip>
          <a:srcRect b="53048" l="0" r="0" t="0"/>
          <a:stretch/>
        </p:blipFill>
        <p:spPr>
          <a:xfrm>
            <a:off x="1416205" y="4460075"/>
            <a:ext cx="9563100" cy="849721"/>
          </a:xfrm>
          <a:prstGeom prst="rect">
            <a:avLst/>
          </a:prstGeom>
          <a:noFill/>
          <a:ln>
            <a:noFill/>
          </a:ln>
        </p:spPr>
      </p:pic>
      <p:pic>
        <p:nvPicPr>
          <p:cNvPr id="273" name="Google Shape;273;p19"/>
          <p:cNvPicPr preferRelativeResize="0"/>
          <p:nvPr/>
        </p:nvPicPr>
        <p:blipFill rotWithShape="1">
          <a:blip r:embed="rId4">
            <a:alphaModFix/>
          </a:blip>
          <a:srcRect b="0" l="0" r="0" t="0"/>
          <a:stretch/>
        </p:blipFill>
        <p:spPr>
          <a:xfrm>
            <a:off x="2927350" y="2590800"/>
            <a:ext cx="6337300" cy="167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
          <p:cNvSpPr txBox="1"/>
          <p:nvPr>
            <p:ph type="title"/>
          </p:nvPr>
        </p:nvSpPr>
        <p:spPr>
          <a:xfrm>
            <a:off x="1215483" y="3476150"/>
            <a:ext cx="9308892" cy="1603200"/>
          </a:xfrm>
          <a:prstGeom prst="rect">
            <a:avLst/>
          </a:prstGeom>
          <a:solidFill>
            <a:srgbClr val="DE3075">
              <a:alpha val="63921"/>
            </a:srgbClr>
          </a:solid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Clr>
                <a:schemeClr val="lt1"/>
              </a:buClr>
              <a:buSzPts val="5400"/>
              <a:buFont typeface="Calibri"/>
              <a:buNone/>
            </a:pPr>
            <a:r>
              <a:rPr lang="es-CL">
                <a:solidFill>
                  <a:schemeClr val="lt1"/>
                </a:solidFill>
              </a:rPr>
              <a:t>Identificando la Cardinalidad</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0"/>
          <p:cNvSpPr txBox="1"/>
          <p:nvPr>
            <p:ph type="title"/>
          </p:nvPr>
        </p:nvSpPr>
        <p:spPr>
          <a:xfrm>
            <a:off x="1371600" y="212725"/>
            <a:ext cx="6697579"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sz="4000">
                <a:solidFill>
                  <a:schemeClr val="lt1"/>
                </a:solidFill>
              </a:rPr>
              <a:t>Relación 1:M (Uno a Muchos)</a:t>
            </a:r>
            <a:endParaRPr sz="4000"/>
          </a:p>
        </p:txBody>
      </p:sp>
      <p:sp>
        <p:nvSpPr>
          <p:cNvPr id="279" name="Google Shape;279;p20"/>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1000"/>
              </a:spcBef>
              <a:spcAft>
                <a:spcPts val="0"/>
              </a:spcAft>
              <a:buSzPts val="2800"/>
              <a:buChar char="»"/>
            </a:pPr>
            <a:r>
              <a:rPr b="1" i="1" lang="es-CL" sz="2800"/>
              <a:t>Uno a Muchos: opcional por ambos extremos</a:t>
            </a:r>
            <a:r>
              <a:rPr lang="es-CL"/>
              <a:t>,  esta relación es muy común. Se usa tanto como la relación, Uno a Muchos Opcional en uno obligatorio en muchos.</a:t>
            </a:r>
            <a:endParaRPr/>
          </a:p>
          <a:p>
            <a:pPr indent="-228600" lvl="0" marL="457200" rtl="0" algn="l">
              <a:lnSpc>
                <a:spcPct val="90000"/>
              </a:lnSpc>
              <a:spcBef>
                <a:spcPts val="1000"/>
              </a:spcBef>
              <a:spcAft>
                <a:spcPts val="0"/>
              </a:spcAft>
              <a:buSzPts val="2800"/>
              <a:buNone/>
            </a:pPr>
            <a:r>
              <a:t/>
            </a:r>
            <a:endParaRPr b="1"/>
          </a:p>
          <a:p>
            <a:pPr indent="-228600" lvl="0" marL="457200" rtl="0" algn="l">
              <a:lnSpc>
                <a:spcPct val="90000"/>
              </a:lnSpc>
              <a:spcBef>
                <a:spcPts val="1000"/>
              </a:spcBef>
              <a:spcAft>
                <a:spcPts val="0"/>
              </a:spcAft>
              <a:buSzPts val="2800"/>
              <a:buNone/>
            </a:pPr>
            <a:r>
              <a:t/>
            </a:r>
            <a:endParaRPr b="1"/>
          </a:p>
          <a:p>
            <a:pPr indent="-228600" lvl="0" marL="457200" rtl="0" algn="l">
              <a:lnSpc>
                <a:spcPct val="90000"/>
              </a:lnSpc>
              <a:spcBef>
                <a:spcPts val="1000"/>
              </a:spcBef>
              <a:spcAft>
                <a:spcPts val="0"/>
              </a:spcAft>
              <a:buSzPts val="2800"/>
              <a:buNone/>
            </a:pPr>
            <a:r>
              <a:t/>
            </a:r>
            <a:endParaRPr b="1"/>
          </a:p>
          <a:p>
            <a:pPr indent="-228600" lvl="0" marL="457200" rtl="0" algn="l">
              <a:lnSpc>
                <a:spcPct val="90000"/>
              </a:lnSpc>
              <a:spcBef>
                <a:spcPts val="1000"/>
              </a:spcBef>
              <a:spcAft>
                <a:spcPts val="0"/>
              </a:spcAft>
              <a:buSzPts val="2800"/>
              <a:buNone/>
            </a:pPr>
            <a:r>
              <a:t/>
            </a:r>
            <a:endParaRPr b="1"/>
          </a:p>
          <a:p>
            <a:pPr indent="-228600" lvl="0" marL="457200" rtl="0" algn="l">
              <a:lnSpc>
                <a:spcPct val="90000"/>
              </a:lnSpc>
              <a:spcBef>
                <a:spcPts val="1000"/>
              </a:spcBef>
              <a:spcAft>
                <a:spcPts val="0"/>
              </a:spcAft>
              <a:buSzPts val="2800"/>
              <a:buNone/>
            </a:pPr>
            <a:r>
              <a:t/>
            </a:r>
            <a:endParaRPr b="1"/>
          </a:p>
          <a:p>
            <a:pPr indent="-228600" lvl="0" marL="457200" rtl="0" algn="l">
              <a:lnSpc>
                <a:spcPct val="90000"/>
              </a:lnSpc>
              <a:spcBef>
                <a:spcPts val="1000"/>
              </a:spcBef>
              <a:spcAft>
                <a:spcPts val="0"/>
              </a:spcAft>
              <a:buSzPts val="2800"/>
              <a:buNone/>
            </a:pPr>
            <a:r>
              <a:t/>
            </a:r>
            <a:endParaRPr b="1"/>
          </a:p>
          <a:p>
            <a:pPr indent="-228600" lvl="0" marL="457200" rtl="0" algn="l">
              <a:lnSpc>
                <a:spcPct val="90000"/>
              </a:lnSpc>
              <a:spcBef>
                <a:spcPts val="1000"/>
              </a:spcBef>
              <a:spcAft>
                <a:spcPts val="0"/>
              </a:spcAft>
              <a:buSzPts val="2800"/>
              <a:buNone/>
            </a:pPr>
            <a:r>
              <a:t/>
            </a:r>
            <a:endParaRPr b="1"/>
          </a:p>
          <a:p>
            <a:pPr indent="-406400" lvl="0" marL="457200" rtl="0" algn="l">
              <a:lnSpc>
                <a:spcPct val="90000"/>
              </a:lnSpc>
              <a:spcBef>
                <a:spcPts val="1000"/>
              </a:spcBef>
              <a:spcAft>
                <a:spcPts val="0"/>
              </a:spcAft>
              <a:buSzPts val="2800"/>
              <a:buChar char="»"/>
            </a:pPr>
            <a:r>
              <a:rPr lang="es-CL"/>
              <a:t>Ejemplo: Una </a:t>
            </a:r>
            <a:r>
              <a:rPr lang="es-CL">
                <a:solidFill>
                  <a:srgbClr val="0070C0"/>
                </a:solidFill>
              </a:rPr>
              <a:t>PELÍCULA</a:t>
            </a:r>
            <a:r>
              <a:rPr lang="es-CL"/>
              <a:t> </a:t>
            </a:r>
            <a:r>
              <a:rPr b="1" lang="es-CL">
                <a:solidFill>
                  <a:srgbClr val="FF0000"/>
                </a:solidFill>
              </a:rPr>
              <a:t>PUEDE</a:t>
            </a:r>
            <a:r>
              <a:rPr lang="es-CL">
                <a:solidFill>
                  <a:srgbClr val="FF0000"/>
                </a:solidFill>
              </a:rPr>
              <a:t> contar</a:t>
            </a:r>
            <a:r>
              <a:rPr lang="es-CL"/>
              <a:t> con muchos </a:t>
            </a:r>
            <a:r>
              <a:rPr lang="es-CL">
                <a:solidFill>
                  <a:srgbClr val="0070C0"/>
                </a:solidFill>
              </a:rPr>
              <a:t>ACTORES</a:t>
            </a:r>
            <a:r>
              <a:rPr lang="es-CL"/>
              <a:t> y un </a:t>
            </a:r>
            <a:r>
              <a:rPr lang="es-CL">
                <a:solidFill>
                  <a:srgbClr val="0070C0"/>
                </a:solidFill>
              </a:rPr>
              <a:t>ACTOR</a:t>
            </a:r>
            <a:r>
              <a:rPr lang="es-CL"/>
              <a:t> </a:t>
            </a:r>
            <a:r>
              <a:rPr b="1" lang="es-CL">
                <a:solidFill>
                  <a:srgbClr val="FF0000"/>
                </a:solidFill>
              </a:rPr>
              <a:t>PUEDE</a:t>
            </a:r>
            <a:r>
              <a:rPr lang="es-CL">
                <a:solidFill>
                  <a:srgbClr val="FF0000"/>
                </a:solidFill>
              </a:rPr>
              <a:t> actuar</a:t>
            </a:r>
            <a:r>
              <a:rPr lang="es-CL"/>
              <a:t> en una </a:t>
            </a:r>
            <a:r>
              <a:rPr lang="es-CL">
                <a:solidFill>
                  <a:srgbClr val="0070C0"/>
                </a:solidFill>
              </a:rPr>
              <a:t>PELÍCULA</a:t>
            </a:r>
            <a:r>
              <a:rPr lang="es-CL"/>
              <a:t>.</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p:txBody>
      </p:sp>
      <p:pic>
        <p:nvPicPr>
          <p:cNvPr id="280" name="Google Shape;280;p20"/>
          <p:cNvPicPr preferRelativeResize="0"/>
          <p:nvPr/>
        </p:nvPicPr>
        <p:blipFill rotWithShape="1">
          <a:blip r:embed="rId3">
            <a:alphaModFix/>
          </a:blip>
          <a:srcRect b="61714" l="0" r="0" t="0"/>
          <a:stretch/>
        </p:blipFill>
        <p:spPr>
          <a:xfrm>
            <a:off x="1371600" y="4078514"/>
            <a:ext cx="9734550" cy="842389"/>
          </a:xfrm>
          <a:prstGeom prst="rect">
            <a:avLst/>
          </a:prstGeom>
          <a:noFill/>
          <a:ln>
            <a:noFill/>
          </a:ln>
        </p:spPr>
      </p:pic>
      <p:pic>
        <p:nvPicPr>
          <p:cNvPr id="281" name="Google Shape;281;p20"/>
          <p:cNvPicPr preferRelativeResize="0"/>
          <p:nvPr/>
        </p:nvPicPr>
        <p:blipFill rotWithShape="1">
          <a:blip r:embed="rId4">
            <a:alphaModFix/>
          </a:blip>
          <a:srcRect b="0" l="0" r="0" t="0"/>
          <a:stretch/>
        </p:blipFill>
        <p:spPr>
          <a:xfrm>
            <a:off x="3686629" y="2590120"/>
            <a:ext cx="5548964" cy="148839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1"/>
          <p:cNvSpPr txBox="1"/>
          <p:nvPr>
            <p:ph type="title"/>
          </p:nvPr>
        </p:nvSpPr>
        <p:spPr>
          <a:xfrm>
            <a:off x="1405054" y="212725"/>
            <a:ext cx="6664125"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sz="3700">
                <a:solidFill>
                  <a:schemeClr val="lt1"/>
                </a:solidFill>
              </a:rPr>
              <a:t>Relación M:M (Mucho a Muchos)</a:t>
            </a:r>
            <a:endParaRPr sz="3700"/>
          </a:p>
        </p:txBody>
      </p:sp>
      <p:sp>
        <p:nvSpPr>
          <p:cNvPr id="287" name="Google Shape;287;p21"/>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1000"/>
              </a:spcBef>
              <a:spcAft>
                <a:spcPts val="0"/>
              </a:spcAft>
              <a:buSzPts val="2800"/>
              <a:buChar char="»"/>
            </a:pPr>
            <a:r>
              <a:rPr b="1" i="1" lang="es-CL" sz="2800"/>
              <a:t>Muchos a Muchos: obligatorio en ambos extremos</a:t>
            </a:r>
            <a:r>
              <a:rPr lang="es-CL"/>
              <a:t>,  es muy poco frecuente en circunstancias normales. Significa que una instancia de entidad sólo puede ser creada si es inmediatamente asignado a una instancia de la otra entidad y viceversa. Esto realmente conduce a un conflicto y por ello no se usa en la realidad.</a:t>
            </a:r>
            <a:endParaRPr/>
          </a:p>
          <a:p>
            <a:pPr indent="-228600" lvl="0" marL="457200" rtl="0" algn="l">
              <a:lnSpc>
                <a:spcPct val="90000"/>
              </a:lnSpc>
              <a:spcBef>
                <a:spcPts val="1000"/>
              </a:spcBef>
              <a:spcAft>
                <a:spcPts val="0"/>
              </a:spcAft>
              <a:buSzPts val="2800"/>
              <a:buNone/>
            </a:pPr>
            <a:r>
              <a:t/>
            </a:r>
            <a:endParaRPr/>
          </a:p>
          <a:p>
            <a:pPr indent="-228600" lvl="0" marL="457200" rtl="0" algn="l">
              <a:lnSpc>
                <a:spcPct val="90000"/>
              </a:lnSpc>
              <a:spcBef>
                <a:spcPts val="1000"/>
              </a:spcBef>
              <a:spcAft>
                <a:spcPts val="0"/>
              </a:spcAft>
              <a:buSzPts val="2800"/>
              <a:buNone/>
            </a:pPr>
            <a:r>
              <a:t/>
            </a:r>
            <a:endParaRPr/>
          </a:p>
          <a:p>
            <a:pPr indent="-228600" lvl="0" marL="457200" rtl="0" algn="l">
              <a:lnSpc>
                <a:spcPct val="90000"/>
              </a:lnSpc>
              <a:spcBef>
                <a:spcPts val="1000"/>
              </a:spcBef>
              <a:spcAft>
                <a:spcPts val="0"/>
              </a:spcAft>
              <a:buSzPts val="2800"/>
              <a:buNone/>
            </a:pPr>
            <a:r>
              <a:t/>
            </a:r>
            <a:endParaRPr/>
          </a:p>
          <a:p>
            <a:pPr indent="-228600" lvl="0" marL="457200" rtl="0" algn="l">
              <a:lnSpc>
                <a:spcPct val="90000"/>
              </a:lnSpc>
              <a:spcBef>
                <a:spcPts val="1000"/>
              </a:spcBef>
              <a:spcAft>
                <a:spcPts val="0"/>
              </a:spcAft>
              <a:buSzPts val="2800"/>
              <a:buNone/>
            </a:pPr>
            <a:r>
              <a:t/>
            </a:r>
            <a:endParaRPr/>
          </a:p>
          <a:p>
            <a:pPr indent="-228600" lvl="0" marL="457200" rtl="0" algn="l">
              <a:lnSpc>
                <a:spcPct val="90000"/>
              </a:lnSpc>
              <a:spcBef>
                <a:spcPts val="1000"/>
              </a:spcBef>
              <a:spcAft>
                <a:spcPts val="0"/>
              </a:spcAft>
              <a:buSzPts val="2800"/>
              <a:buNone/>
            </a:pPr>
            <a:r>
              <a:t/>
            </a:r>
            <a:endParaRPr/>
          </a:p>
          <a:p>
            <a:pPr indent="0" lvl="0" marL="50800" rtl="0" algn="l">
              <a:lnSpc>
                <a:spcPct val="90000"/>
              </a:lnSpc>
              <a:spcBef>
                <a:spcPts val="1000"/>
              </a:spcBef>
              <a:spcAft>
                <a:spcPts val="0"/>
              </a:spcAft>
              <a:buSzPts val="2800"/>
              <a:buNone/>
            </a:pPr>
            <a:r>
              <a:t/>
            </a:r>
            <a:endParaRPr/>
          </a:p>
          <a:p>
            <a:pPr indent="-406400" lvl="0" marL="457200" rtl="0" algn="l">
              <a:lnSpc>
                <a:spcPct val="90000"/>
              </a:lnSpc>
              <a:spcBef>
                <a:spcPts val="1000"/>
              </a:spcBef>
              <a:spcAft>
                <a:spcPts val="0"/>
              </a:spcAft>
              <a:buSzPts val="2800"/>
              <a:buChar char="»"/>
            </a:pPr>
            <a:r>
              <a:rPr lang="es-CL"/>
              <a:t>Ejemplo: Una </a:t>
            </a:r>
            <a:r>
              <a:rPr lang="es-CL">
                <a:solidFill>
                  <a:srgbClr val="0070C0"/>
                </a:solidFill>
              </a:rPr>
              <a:t>COMPRA</a:t>
            </a:r>
            <a:r>
              <a:rPr lang="es-CL"/>
              <a:t> </a:t>
            </a:r>
            <a:r>
              <a:rPr b="1" lang="es-CL">
                <a:solidFill>
                  <a:srgbClr val="FF0000"/>
                </a:solidFill>
              </a:rPr>
              <a:t>DEBE</a:t>
            </a:r>
            <a:r>
              <a:rPr lang="es-CL">
                <a:solidFill>
                  <a:srgbClr val="FF0000"/>
                </a:solidFill>
              </a:rPr>
              <a:t> contar</a:t>
            </a:r>
            <a:r>
              <a:rPr lang="es-CL"/>
              <a:t> con </a:t>
            </a:r>
            <a:r>
              <a:rPr lang="es-CL">
                <a:solidFill>
                  <a:srgbClr val="FF0000"/>
                </a:solidFill>
              </a:rPr>
              <a:t>uno o muchos</a:t>
            </a:r>
            <a:r>
              <a:rPr lang="es-CL"/>
              <a:t> </a:t>
            </a:r>
            <a:r>
              <a:rPr lang="es-CL">
                <a:solidFill>
                  <a:srgbClr val="0070C0"/>
                </a:solidFill>
              </a:rPr>
              <a:t>ASIENTOS DEL CINE</a:t>
            </a:r>
            <a:r>
              <a:rPr lang="es-CL"/>
              <a:t> y un </a:t>
            </a:r>
            <a:r>
              <a:rPr lang="es-CL">
                <a:solidFill>
                  <a:srgbClr val="0070C0"/>
                </a:solidFill>
              </a:rPr>
              <a:t>ASIENTO DEL CINE </a:t>
            </a:r>
            <a:r>
              <a:rPr b="1" lang="es-CL">
                <a:solidFill>
                  <a:srgbClr val="FF0000"/>
                </a:solidFill>
              </a:rPr>
              <a:t>DEBE</a:t>
            </a:r>
            <a:r>
              <a:rPr lang="es-CL">
                <a:solidFill>
                  <a:srgbClr val="FF0000"/>
                </a:solidFill>
              </a:rPr>
              <a:t> ser comprado</a:t>
            </a:r>
            <a:r>
              <a:rPr lang="es-CL"/>
              <a:t> en </a:t>
            </a:r>
            <a:r>
              <a:rPr lang="es-CL">
                <a:solidFill>
                  <a:srgbClr val="FF0000"/>
                </a:solidFill>
              </a:rPr>
              <a:t>una o muchas</a:t>
            </a:r>
            <a:r>
              <a:rPr lang="es-CL"/>
              <a:t> </a:t>
            </a:r>
            <a:r>
              <a:rPr lang="es-CL">
                <a:solidFill>
                  <a:srgbClr val="0070C0"/>
                </a:solidFill>
              </a:rPr>
              <a:t>COMPRAS</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p:txBody>
      </p:sp>
      <p:pic>
        <p:nvPicPr>
          <p:cNvPr id="288" name="Google Shape;288;p21"/>
          <p:cNvPicPr preferRelativeResize="0"/>
          <p:nvPr/>
        </p:nvPicPr>
        <p:blipFill rotWithShape="1">
          <a:blip r:embed="rId3">
            <a:alphaModFix/>
          </a:blip>
          <a:srcRect b="65180" l="0" r="0" t="-1"/>
          <a:stretch/>
        </p:blipFill>
        <p:spPr>
          <a:xfrm>
            <a:off x="1502229" y="4461366"/>
            <a:ext cx="10058400" cy="781194"/>
          </a:xfrm>
          <a:prstGeom prst="rect">
            <a:avLst/>
          </a:prstGeom>
          <a:noFill/>
          <a:ln>
            <a:noFill/>
          </a:ln>
        </p:spPr>
      </p:pic>
      <p:pic>
        <p:nvPicPr>
          <p:cNvPr id="289" name="Google Shape;289;p21"/>
          <p:cNvPicPr preferRelativeResize="0"/>
          <p:nvPr/>
        </p:nvPicPr>
        <p:blipFill rotWithShape="1">
          <a:blip r:embed="rId4">
            <a:alphaModFix/>
          </a:blip>
          <a:srcRect b="0" l="0" r="0" t="0"/>
          <a:stretch/>
        </p:blipFill>
        <p:spPr>
          <a:xfrm>
            <a:off x="3508147" y="2856365"/>
            <a:ext cx="6064406" cy="16285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2"/>
          <p:cNvSpPr txBox="1"/>
          <p:nvPr>
            <p:ph type="title"/>
          </p:nvPr>
        </p:nvSpPr>
        <p:spPr>
          <a:xfrm>
            <a:off x="1405054" y="212725"/>
            <a:ext cx="6664125"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sz="3700">
                <a:solidFill>
                  <a:schemeClr val="lt1"/>
                </a:solidFill>
              </a:rPr>
              <a:t>Relación M:M (Mucho a Muchos)</a:t>
            </a:r>
            <a:endParaRPr/>
          </a:p>
        </p:txBody>
      </p:sp>
      <p:sp>
        <p:nvSpPr>
          <p:cNvPr id="295" name="Google Shape;295;p22"/>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1000"/>
              </a:spcBef>
              <a:spcAft>
                <a:spcPts val="0"/>
              </a:spcAft>
              <a:buSzPts val="2800"/>
              <a:buChar char="»"/>
            </a:pPr>
            <a:r>
              <a:rPr b="1" i="1" lang="es-CL" sz="2800"/>
              <a:t>Obligatorio en un extremo</a:t>
            </a:r>
            <a:r>
              <a:rPr lang="es-CL"/>
              <a:t>:  no es raro en versiones tempranas de un modelo aunque por lo general,  desaparece y se trasforma a otro tipo de relación,  en una etapas posteriores de mayor madurez en el conocimiento del negocio.</a:t>
            </a:r>
            <a:endParaRPr b="1"/>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0" lvl="0" marL="50800" rtl="0" algn="l">
              <a:lnSpc>
                <a:spcPct val="90000"/>
              </a:lnSpc>
              <a:spcBef>
                <a:spcPts val="1000"/>
              </a:spcBef>
              <a:spcAft>
                <a:spcPts val="0"/>
              </a:spcAft>
              <a:buSzPts val="2800"/>
              <a:buNone/>
            </a:pPr>
            <a:r>
              <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Ejemplo: Una </a:t>
            </a:r>
            <a:r>
              <a:rPr lang="es-CL">
                <a:solidFill>
                  <a:srgbClr val="0070C0"/>
                </a:solidFill>
              </a:rPr>
              <a:t>PELÍCULA</a:t>
            </a:r>
            <a:r>
              <a:rPr lang="es-CL"/>
              <a:t> </a:t>
            </a:r>
            <a:r>
              <a:rPr b="1" lang="es-CL">
                <a:solidFill>
                  <a:srgbClr val="FF0000"/>
                </a:solidFill>
              </a:rPr>
              <a:t>PUEDE</a:t>
            </a:r>
            <a:r>
              <a:rPr lang="es-CL"/>
              <a:t> </a:t>
            </a:r>
            <a:r>
              <a:rPr lang="es-CL">
                <a:solidFill>
                  <a:srgbClr val="FF0000"/>
                </a:solidFill>
              </a:rPr>
              <a:t>contar</a:t>
            </a:r>
            <a:r>
              <a:rPr lang="es-CL"/>
              <a:t> con </a:t>
            </a:r>
            <a:r>
              <a:rPr lang="es-CL">
                <a:solidFill>
                  <a:srgbClr val="FF0000"/>
                </a:solidFill>
              </a:rPr>
              <a:t>uno o muchos </a:t>
            </a:r>
            <a:r>
              <a:rPr lang="es-CL">
                <a:solidFill>
                  <a:srgbClr val="0070C0"/>
                </a:solidFill>
              </a:rPr>
              <a:t>ACTORES</a:t>
            </a:r>
            <a:r>
              <a:rPr lang="es-CL"/>
              <a:t> y un </a:t>
            </a:r>
            <a:r>
              <a:rPr lang="es-CL">
                <a:solidFill>
                  <a:srgbClr val="0070C0"/>
                </a:solidFill>
              </a:rPr>
              <a:t>ACTOR</a:t>
            </a:r>
            <a:r>
              <a:rPr lang="es-CL"/>
              <a:t> </a:t>
            </a:r>
            <a:r>
              <a:rPr b="1" lang="es-CL">
                <a:solidFill>
                  <a:srgbClr val="FF0000"/>
                </a:solidFill>
              </a:rPr>
              <a:t>DEBE</a:t>
            </a:r>
            <a:r>
              <a:rPr lang="es-CL"/>
              <a:t> </a:t>
            </a:r>
            <a:r>
              <a:rPr lang="es-CL">
                <a:solidFill>
                  <a:srgbClr val="FF0000"/>
                </a:solidFill>
              </a:rPr>
              <a:t>Actuar</a:t>
            </a:r>
            <a:r>
              <a:rPr lang="es-CL"/>
              <a:t> en </a:t>
            </a:r>
            <a:r>
              <a:rPr lang="es-CL">
                <a:solidFill>
                  <a:srgbClr val="FF0000"/>
                </a:solidFill>
              </a:rPr>
              <a:t>una o en muchas </a:t>
            </a:r>
            <a:r>
              <a:rPr lang="es-CL">
                <a:solidFill>
                  <a:srgbClr val="0070C0"/>
                </a:solidFill>
              </a:rPr>
              <a:t>PÉLICULAS</a:t>
            </a:r>
            <a:endParaRPr/>
          </a:p>
        </p:txBody>
      </p:sp>
      <p:pic>
        <p:nvPicPr>
          <p:cNvPr id="296" name="Google Shape;296;p22"/>
          <p:cNvPicPr preferRelativeResize="0"/>
          <p:nvPr/>
        </p:nvPicPr>
        <p:blipFill rotWithShape="1">
          <a:blip r:embed="rId3">
            <a:alphaModFix/>
          </a:blip>
          <a:srcRect b="48564" l="0" r="0" t="0"/>
          <a:stretch/>
        </p:blipFill>
        <p:spPr>
          <a:xfrm>
            <a:off x="2179411" y="4150059"/>
            <a:ext cx="9429750" cy="955341"/>
          </a:xfrm>
          <a:prstGeom prst="rect">
            <a:avLst/>
          </a:prstGeom>
          <a:noFill/>
          <a:ln>
            <a:noFill/>
          </a:ln>
        </p:spPr>
      </p:pic>
      <p:pic>
        <p:nvPicPr>
          <p:cNvPr id="297" name="Google Shape;297;p22"/>
          <p:cNvPicPr preferRelativeResize="0"/>
          <p:nvPr/>
        </p:nvPicPr>
        <p:blipFill rotWithShape="1">
          <a:blip r:embed="rId4">
            <a:alphaModFix/>
          </a:blip>
          <a:srcRect b="0" l="0" r="0" t="0"/>
          <a:stretch/>
        </p:blipFill>
        <p:spPr>
          <a:xfrm>
            <a:off x="3673022" y="2667227"/>
            <a:ext cx="5877376" cy="146934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3"/>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1000"/>
              </a:spcBef>
              <a:spcAft>
                <a:spcPts val="0"/>
              </a:spcAft>
              <a:buSzPts val="2800"/>
              <a:buChar char="»"/>
            </a:pPr>
            <a:r>
              <a:rPr b="1" i="1" lang="es-CL" sz="2800"/>
              <a:t>Opcional en ambos extremos:</a:t>
            </a:r>
            <a:r>
              <a:rPr b="1" i="1" lang="es-CL" sz="2000"/>
              <a:t> </a:t>
            </a:r>
            <a:r>
              <a:rPr lang="es-CL"/>
              <a:t>es común en las primeras versiones de un modelo. Por lo general esta relación también desaparece y se transforma en otro tipo de relación  en una etapa posterior del modelamiento. </a:t>
            </a:r>
            <a:endParaRPr/>
          </a:p>
          <a:p>
            <a:pPr indent="-228600" lvl="0" marL="457200" rtl="0" algn="l">
              <a:lnSpc>
                <a:spcPct val="90000"/>
              </a:lnSpc>
              <a:spcBef>
                <a:spcPts val="1000"/>
              </a:spcBef>
              <a:spcAft>
                <a:spcPts val="0"/>
              </a:spcAft>
              <a:buSzPts val="2800"/>
              <a:buNone/>
            </a:pPr>
            <a:r>
              <a:t/>
            </a:r>
            <a:endParaRPr b="1"/>
          </a:p>
          <a:p>
            <a:pPr indent="-228600" lvl="0" marL="457200" rtl="0" algn="l">
              <a:lnSpc>
                <a:spcPct val="90000"/>
              </a:lnSpc>
              <a:spcBef>
                <a:spcPts val="1000"/>
              </a:spcBef>
              <a:spcAft>
                <a:spcPts val="0"/>
              </a:spcAft>
              <a:buSzPts val="2800"/>
              <a:buNone/>
            </a:pPr>
            <a:r>
              <a:t/>
            </a:r>
            <a:endParaRPr b="1"/>
          </a:p>
          <a:p>
            <a:pPr indent="-228600" lvl="0" marL="457200" rtl="0" algn="l">
              <a:lnSpc>
                <a:spcPct val="90000"/>
              </a:lnSpc>
              <a:spcBef>
                <a:spcPts val="1000"/>
              </a:spcBef>
              <a:spcAft>
                <a:spcPts val="0"/>
              </a:spcAft>
              <a:buSzPts val="2800"/>
              <a:buNone/>
            </a:pPr>
            <a:r>
              <a:t/>
            </a:r>
            <a:endParaRPr b="1"/>
          </a:p>
          <a:p>
            <a:pPr indent="-228600" lvl="0" marL="457200" rtl="0" algn="l">
              <a:lnSpc>
                <a:spcPct val="90000"/>
              </a:lnSpc>
              <a:spcBef>
                <a:spcPts val="1000"/>
              </a:spcBef>
              <a:spcAft>
                <a:spcPts val="0"/>
              </a:spcAft>
              <a:buSzPts val="2800"/>
              <a:buNone/>
            </a:pPr>
            <a:r>
              <a:t/>
            </a:r>
            <a:endParaRPr b="1"/>
          </a:p>
          <a:p>
            <a:pPr indent="-228600" lvl="0" marL="457200" rtl="0" algn="l">
              <a:lnSpc>
                <a:spcPct val="90000"/>
              </a:lnSpc>
              <a:spcBef>
                <a:spcPts val="1000"/>
              </a:spcBef>
              <a:spcAft>
                <a:spcPts val="0"/>
              </a:spcAft>
              <a:buSzPts val="2800"/>
              <a:buNone/>
            </a:pPr>
            <a:r>
              <a:t/>
            </a:r>
            <a:endParaRPr b="1"/>
          </a:p>
          <a:p>
            <a:pPr indent="-228600" lvl="0" marL="457200" rtl="0" algn="l">
              <a:lnSpc>
                <a:spcPct val="90000"/>
              </a:lnSpc>
              <a:spcBef>
                <a:spcPts val="1000"/>
              </a:spcBef>
              <a:spcAft>
                <a:spcPts val="0"/>
              </a:spcAft>
              <a:buSzPts val="2800"/>
              <a:buNone/>
            </a:pPr>
            <a:r>
              <a:t/>
            </a:r>
            <a:endParaRPr b="1"/>
          </a:p>
          <a:p>
            <a:pPr indent="-406400" lvl="0" marL="457200" rtl="0" algn="l">
              <a:lnSpc>
                <a:spcPct val="90000"/>
              </a:lnSpc>
              <a:spcBef>
                <a:spcPts val="1000"/>
              </a:spcBef>
              <a:spcAft>
                <a:spcPts val="0"/>
              </a:spcAft>
              <a:buSzPts val="2800"/>
              <a:buChar char="»"/>
            </a:pPr>
            <a:r>
              <a:rPr lang="es-CL"/>
              <a:t>Ejemplo: Un </a:t>
            </a:r>
            <a:r>
              <a:rPr lang="es-CL">
                <a:solidFill>
                  <a:srgbClr val="0070C0"/>
                </a:solidFill>
              </a:rPr>
              <a:t>PRODUCTOR</a:t>
            </a:r>
            <a:r>
              <a:rPr lang="es-CL"/>
              <a:t> </a:t>
            </a:r>
            <a:r>
              <a:rPr lang="es-CL">
                <a:solidFill>
                  <a:srgbClr val="FF0000"/>
                </a:solidFill>
              </a:rPr>
              <a:t>PUEDE colaborar</a:t>
            </a:r>
            <a:r>
              <a:rPr lang="es-CL"/>
              <a:t> en </a:t>
            </a:r>
            <a:r>
              <a:rPr lang="es-CL">
                <a:solidFill>
                  <a:srgbClr val="FF0000"/>
                </a:solidFill>
              </a:rPr>
              <a:t>una o muchas</a:t>
            </a:r>
            <a:r>
              <a:rPr lang="es-CL"/>
              <a:t> </a:t>
            </a:r>
            <a:r>
              <a:rPr lang="es-CL">
                <a:solidFill>
                  <a:srgbClr val="0070C0"/>
                </a:solidFill>
              </a:rPr>
              <a:t>PELÍCULAS</a:t>
            </a:r>
            <a:r>
              <a:rPr lang="es-CL"/>
              <a:t> y una </a:t>
            </a:r>
            <a:r>
              <a:rPr lang="es-CL">
                <a:solidFill>
                  <a:srgbClr val="0070C0"/>
                </a:solidFill>
              </a:rPr>
              <a:t>PELÍCULA</a:t>
            </a:r>
            <a:r>
              <a:rPr lang="es-CL"/>
              <a:t> </a:t>
            </a:r>
            <a:r>
              <a:rPr lang="es-CL">
                <a:solidFill>
                  <a:srgbClr val="FF0000"/>
                </a:solidFill>
              </a:rPr>
              <a:t>PUEDE contar</a:t>
            </a:r>
            <a:r>
              <a:rPr lang="es-CL"/>
              <a:t> con </a:t>
            </a:r>
            <a:r>
              <a:rPr lang="es-CL">
                <a:solidFill>
                  <a:srgbClr val="FF0000"/>
                </a:solidFill>
              </a:rPr>
              <a:t>uno o maás PRODUCTORES</a:t>
            </a:r>
            <a:r>
              <a:rPr lang="es-CL"/>
              <a:t>.</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p:txBody>
      </p:sp>
      <p:pic>
        <p:nvPicPr>
          <p:cNvPr id="303" name="Google Shape;303;p23"/>
          <p:cNvPicPr preferRelativeResize="0"/>
          <p:nvPr/>
        </p:nvPicPr>
        <p:blipFill rotWithShape="1">
          <a:blip r:embed="rId3">
            <a:alphaModFix/>
          </a:blip>
          <a:srcRect b="0" l="0" r="0" t="0"/>
          <a:stretch/>
        </p:blipFill>
        <p:spPr>
          <a:xfrm>
            <a:off x="3430815" y="2590346"/>
            <a:ext cx="5771790" cy="1560739"/>
          </a:xfrm>
          <a:prstGeom prst="rect">
            <a:avLst/>
          </a:prstGeom>
          <a:noFill/>
          <a:ln>
            <a:noFill/>
          </a:ln>
        </p:spPr>
      </p:pic>
      <p:pic>
        <p:nvPicPr>
          <p:cNvPr id="304" name="Google Shape;304;p23"/>
          <p:cNvPicPr preferRelativeResize="0"/>
          <p:nvPr/>
        </p:nvPicPr>
        <p:blipFill rotWithShape="1">
          <a:blip r:embed="rId4">
            <a:alphaModFix/>
          </a:blip>
          <a:srcRect b="50000" l="0" r="0" t="0"/>
          <a:stretch/>
        </p:blipFill>
        <p:spPr>
          <a:xfrm>
            <a:off x="1463722" y="4151085"/>
            <a:ext cx="9705975" cy="852488"/>
          </a:xfrm>
          <a:prstGeom prst="rect">
            <a:avLst/>
          </a:prstGeom>
          <a:noFill/>
          <a:ln>
            <a:noFill/>
          </a:ln>
        </p:spPr>
      </p:pic>
      <p:sp>
        <p:nvSpPr>
          <p:cNvPr id="305" name="Google Shape;305;p23"/>
          <p:cNvSpPr txBox="1"/>
          <p:nvPr>
            <p:ph type="title"/>
          </p:nvPr>
        </p:nvSpPr>
        <p:spPr>
          <a:xfrm>
            <a:off x="1405054" y="212725"/>
            <a:ext cx="6664125"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sz="3700">
                <a:solidFill>
                  <a:schemeClr val="lt1"/>
                </a:solidFill>
              </a:rPr>
              <a:t>Relación M:M (Mucho a Muchos)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4"/>
          <p:cNvSpPr txBox="1"/>
          <p:nvPr>
            <p:ph type="title"/>
          </p:nvPr>
        </p:nvSpPr>
        <p:spPr>
          <a:xfrm>
            <a:off x="1438507" y="212725"/>
            <a:ext cx="6630672"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sz="3800">
                <a:solidFill>
                  <a:schemeClr val="lt1"/>
                </a:solidFill>
              </a:rPr>
              <a:t>Transformando Relaciones M:N</a:t>
            </a:r>
            <a:endParaRPr/>
          </a:p>
        </p:txBody>
      </p:sp>
      <p:sp>
        <p:nvSpPr>
          <p:cNvPr id="311" name="Google Shape;311;p24"/>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406400" lvl="0" marL="457200" rtl="0" algn="just">
              <a:lnSpc>
                <a:spcPct val="90000"/>
              </a:lnSpc>
              <a:spcBef>
                <a:spcPts val="1000"/>
              </a:spcBef>
              <a:spcAft>
                <a:spcPts val="0"/>
              </a:spcAft>
              <a:buSzPts val="2800"/>
              <a:buChar char="»"/>
            </a:pPr>
            <a:r>
              <a:rPr lang="es-CL"/>
              <a:t>Debes tener claro que las </a:t>
            </a:r>
            <a:r>
              <a:rPr b="1" lang="es-CL"/>
              <a:t>relaciones de muchos a muchos</a:t>
            </a:r>
            <a:r>
              <a:rPr lang="es-CL"/>
              <a:t>, son comunes durante la primera fase del análisis en un modelo entidad relación.</a:t>
            </a:r>
            <a:endParaRPr/>
          </a:p>
          <a:p>
            <a:pPr indent="-406400" lvl="0" marL="457200" rtl="0" algn="just">
              <a:lnSpc>
                <a:spcPct val="90000"/>
              </a:lnSpc>
              <a:spcBef>
                <a:spcPts val="1000"/>
              </a:spcBef>
              <a:spcAft>
                <a:spcPts val="0"/>
              </a:spcAft>
              <a:buSzPts val="2800"/>
              <a:buChar char="»"/>
            </a:pPr>
            <a:r>
              <a:rPr lang="es-CL"/>
              <a:t>Estas relaciones deben ser evaluadas, ya que al existir una entidad intermedia con un atributo válido e indispensable para representar los requerimientos es necesario crear una tercera entidad que realice la relación entre las primeras dos entidades.</a:t>
            </a:r>
            <a:endParaRPr/>
          </a:p>
          <a:p>
            <a:pPr indent="-228600" lvl="0" marL="457200" rtl="0" algn="just">
              <a:lnSpc>
                <a:spcPct val="90000"/>
              </a:lnSpc>
              <a:spcBef>
                <a:spcPts val="1000"/>
              </a:spcBef>
              <a:spcAft>
                <a:spcPts val="0"/>
              </a:spcAft>
              <a:buSzPts val="2800"/>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p:txBody>
      </p:sp>
      <p:pic>
        <p:nvPicPr>
          <p:cNvPr id="312" name="Google Shape;312;p24"/>
          <p:cNvPicPr preferRelativeResize="0"/>
          <p:nvPr/>
        </p:nvPicPr>
        <p:blipFill rotWithShape="1">
          <a:blip r:embed="rId3">
            <a:alphaModFix/>
          </a:blip>
          <a:srcRect b="0" l="0" r="0" t="0"/>
          <a:stretch/>
        </p:blipFill>
        <p:spPr>
          <a:xfrm>
            <a:off x="1038349" y="3895342"/>
            <a:ext cx="5041587" cy="1255114"/>
          </a:xfrm>
          <a:prstGeom prst="rect">
            <a:avLst/>
          </a:prstGeom>
          <a:noFill/>
          <a:ln>
            <a:noFill/>
          </a:ln>
        </p:spPr>
      </p:pic>
      <p:pic>
        <p:nvPicPr>
          <p:cNvPr id="313" name="Google Shape;313;p24"/>
          <p:cNvPicPr preferRelativeResize="0"/>
          <p:nvPr/>
        </p:nvPicPr>
        <p:blipFill rotWithShape="1">
          <a:blip r:embed="rId4">
            <a:alphaModFix/>
          </a:blip>
          <a:srcRect b="0" l="0" r="0" t="0"/>
          <a:stretch/>
        </p:blipFill>
        <p:spPr>
          <a:xfrm>
            <a:off x="7003794" y="3853035"/>
            <a:ext cx="4603385" cy="2594841"/>
          </a:xfrm>
          <a:prstGeom prst="rect">
            <a:avLst/>
          </a:prstGeom>
          <a:noFill/>
          <a:ln>
            <a:noFill/>
          </a:ln>
        </p:spPr>
      </p:pic>
      <p:sp>
        <p:nvSpPr>
          <p:cNvPr id="314" name="Google Shape;314;p24"/>
          <p:cNvSpPr/>
          <p:nvPr/>
        </p:nvSpPr>
        <p:spPr>
          <a:xfrm>
            <a:off x="6192976" y="4249860"/>
            <a:ext cx="469338" cy="566443"/>
          </a:xfrm>
          <a:prstGeom prst="rightArrow">
            <a:avLst>
              <a:gd fmla="val 50000" name="adj1"/>
              <a:gd fmla="val 50000" name="adj2"/>
            </a:avLst>
          </a:prstGeom>
          <a:gradFill>
            <a:gsLst>
              <a:gs pos="0">
                <a:srgbClr val="5F82CA"/>
              </a:gs>
              <a:gs pos="50000">
                <a:srgbClr val="3C70CA"/>
              </a:gs>
              <a:gs pos="100000">
                <a:srgbClr val="2E60B9"/>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5"/>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406400" lvl="0" marL="457200" rtl="0" algn="just">
              <a:lnSpc>
                <a:spcPct val="90000"/>
              </a:lnSpc>
              <a:spcBef>
                <a:spcPts val="1000"/>
              </a:spcBef>
              <a:spcAft>
                <a:spcPts val="0"/>
              </a:spcAft>
              <a:buSzPts val="2800"/>
              <a:buChar char="»"/>
            </a:pPr>
            <a:r>
              <a:rPr lang="es-CL"/>
              <a:t>Generalmente, las relaciones muchos a muchos se resuelven introduciendo una entidad de intersección. Esta entidad resuelve una relación de muchos a muchos, porque se introduce al medio entre las dos entidades de referencia.  Las instancias de la </a:t>
            </a:r>
            <a:r>
              <a:rPr b="1" i="1" lang="es-CL"/>
              <a:t>entidad de intersección </a:t>
            </a:r>
            <a:r>
              <a:rPr lang="es-CL"/>
              <a:t>sólo pueden existir en el contexto de las dos </a:t>
            </a:r>
            <a:r>
              <a:rPr b="1" i="1" lang="es-CL"/>
              <a:t>entidades de referencia</a:t>
            </a:r>
            <a:r>
              <a:rPr lang="es-CL"/>
              <a:t>.</a:t>
            </a:r>
            <a:endParaRPr/>
          </a:p>
          <a:p>
            <a:pPr indent="-406400" lvl="0" marL="457200" rtl="0" algn="just">
              <a:lnSpc>
                <a:spcPct val="90000"/>
              </a:lnSpc>
              <a:spcBef>
                <a:spcPts val="1000"/>
              </a:spcBef>
              <a:spcAft>
                <a:spcPts val="0"/>
              </a:spcAft>
              <a:buSzPts val="2800"/>
              <a:buChar char="»"/>
            </a:pPr>
            <a:r>
              <a:rPr lang="es-CL"/>
              <a:t>Una entidad de referencia es un término útil de una entidad que no tiene  terminaciones de relación obligatorias conectadas a ella. Sólo existen unas pocas entidades en un diagrama entidad relación típico.</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p:txBody>
      </p:sp>
      <p:pic>
        <p:nvPicPr>
          <p:cNvPr id="320" name="Google Shape;320;p25"/>
          <p:cNvPicPr preferRelativeResize="0"/>
          <p:nvPr/>
        </p:nvPicPr>
        <p:blipFill rotWithShape="1">
          <a:blip r:embed="rId3">
            <a:alphaModFix/>
          </a:blip>
          <a:srcRect b="0" l="0" r="0" t="0"/>
          <a:stretch/>
        </p:blipFill>
        <p:spPr>
          <a:xfrm>
            <a:off x="3717972" y="4080111"/>
            <a:ext cx="4351207" cy="2777889"/>
          </a:xfrm>
          <a:prstGeom prst="rect">
            <a:avLst/>
          </a:prstGeom>
          <a:noFill/>
          <a:ln>
            <a:noFill/>
          </a:ln>
        </p:spPr>
      </p:pic>
      <p:sp>
        <p:nvSpPr>
          <p:cNvPr id="321" name="Google Shape;321;p25"/>
          <p:cNvSpPr txBox="1"/>
          <p:nvPr>
            <p:ph type="title"/>
          </p:nvPr>
        </p:nvSpPr>
        <p:spPr>
          <a:xfrm>
            <a:off x="1438507" y="212725"/>
            <a:ext cx="6630672"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sz="3800">
                <a:solidFill>
                  <a:schemeClr val="lt1"/>
                </a:solidFill>
              </a:rPr>
              <a:t>Transformando Relaciones M:N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6"/>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1000"/>
              </a:spcBef>
              <a:spcAft>
                <a:spcPts val="0"/>
              </a:spcAft>
              <a:buSzPts val="2800"/>
              <a:buChar char="»"/>
            </a:pPr>
            <a:r>
              <a:rPr lang="es-CL"/>
              <a:t>La entidad de intersección se constituye con una o dos relaciones Uno a Muchos con  identificación. La identificación de la relación se explica porque el segmento de línea  transversal que atraviesa  la relación muchos significa que esta relación lleva consigo el identificador de la entidad de referencia.</a:t>
            </a:r>
            <a:endParaRPr b="1"/>
          </a:p>
          <a:p>
            <a:pPr indent="-228600" lvl="0" marL="457200" marR="0" rtl="0" algn="l">
              <a:lnSpc>
                <a:spcPct val="90000"/>
              </a:lnSpc>
              <a:spcBef>
                <a:spcPts val="1000"/>
              </a:spcBef>
              <a:spcAft>
                <a:spcPts val="0"/>
              </a:spcAft>
              <a:buClr>
                <a:srgbClr val="DE3075"/>
              </a:buClr>
              <a:buSzPts val="2800"/>
              <a:buFont typeface="Franklin Gothic"/>
              <a:buNone/>
            </a:pPr>
            <a:r>
              <a:t/>
            </a:r>
            <a:endParaRPr/>
          </a:p>
        </p:txBody>
      </p:sp>
      <p:pic>
        <p:nvPicPr>
          <p:cNvPr id="327" name="Google Shape;327;p26"/>
          <p:cNvPicPr preferRelativeResize="0"/>
          <p:nvPr/>
        </p:nvPicPr>
        <p:blipFill rotWithShape="1">
          <a:blip r:embed="rId3">
            <a:alphaModFix/>
          </a:blip>
          <a:srcRect b="0" l="0" r="0" t="0"/>
          <a:stretch/>
        </p:blipFill>
        <p:spPr>
          <a:xfrm>
            <a:off x="1114465" y="3026421"/>
            <a:ext cx="4442928" cy="2077069"/>
          </a:xfrm>
          <a:prstGeom prst="rect">
            <a:avLst/>
          </a:prstGeom>
          <a:noFill/>
          <a:ln>
            <a:noFill/>
          </a:ln>
        </p:spPr>
      </p:pic>
      <p:pic>
        <p:nvPicPr>
          <p:cNvPr id="328" name="Google Shape;328;p26"/>
          <p:cNvPicPr preferRelativeResize="0"/>
          <p:nvPr/>
        </p:nvPicPr>
        <p:blipFill rotWithShape="1">
          <a:blip r:embed="rId4">
            <a:alphaModFix/>
          </a:blip>
          <a:srcRect b="0" l="0" r="0" t="0"/>
          <a:stretch/>
        </p:blipFill>
        <p:spPr>
          <a:xfrm>
            <a:off x="6691042" y="2904309"/>
            <a:ext cx="4346030" cy="2321291"/>
          </a:xfrm>
          <a:prstGeom prst="rect">
            <a:avLst/>
          </a:prstGeom>
          <a:noFill/>
          <a:ln>
            <a:noFill/>
          </a:ln>
        </p:spPr>
      </p:pic>
      <p:sp>
        <p:nvSpPr>
          <p:cNvPr id="329" name="Google Shape;329;p26"/>
          <p:cNvSpPr txBox="1"/>
          <p:nvPr>
            <p:ph type="title"/>
          </p:nvPr>
        </p:nvSpPr>
        <p:spPr>
          <a:xfrm>
            <a:off x="1438507" y="212725"/>
            <a:ext cx="6630672"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sz="3800">
                <a:solidFill>
                  <a:schemeClr val="lt1"/>
                </a:solidFill>
              </a:rPr>
              <a:t>Transformando Relaciones M:N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7"/>
          <p:cNvSpPr txBox="1"/>
          <p:nvPr>
            <p:ph type="title"/>
          </p:nvPr>
        </p:nvSpPr>
        <p:spPr>
          <a:xfrm>
            <a:off x="1371600" y="212725"/>
            <a:ext cx="6697579"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a:solidFill>
                  <a:schemeClr val="lt1"/>
                </a:solidFill>
              </a:rPr>
              <a:t>Resumen</a:t>
            </a:r>
            <a:endParaRPr/>
          </a:p>
        </p:txBody>
      </p:sp>
      <p:sp>
        <p:nvSpPr>
          <p:cNvPr id="336" name="Google Shape;336;p27"/>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406400" lvl="1" marL="457200" rtl="0" algn="l">
              <a:lnSpc>
                <a:spcPct val="90000"/>
              </a:lnSpc>
              <a:spcBef>
                <a:spcPts val="1000"/>
              </a:spcBef>
              <a:spcAft>
                <a:spcPts val="0"/>
              </a:spcAft>
              <a:buClr>
                <a:srgbClr val="DE3075"/>
              </a:buClr>
              <a:buSzPts val="2800"/>
              <a:buFont typeface="Franklin Gothic"/>
              <a:buChar char="»"/>
            </a:pPr>
            <a:r>
              <a:rPr lang="es-CL"/>
              <a:t>Es importante que comprendas que existen varios tipos de cardinalidad, y que dependiendo de la definición de negocio tendrás que ser capaz de reconocerla para soportar los requerimientos de tu cliente.</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p:txBody>
      </p:sp>
      <p:pic>
        <p:nvPicPr>
          <p:cNvPr id="337" name="Google Shape;337;p27"/>
          <p:cNvPicPr preferRelativeResize="0"/>
          <p:nvPr/>
        </p:nvPicPr>
        <p:blipFill rotWithShape="1">
          <a:blip r:embed="rId3">
            <a:alphaModFix/>
          </a:blip>
          <a:srcRect b="0" l="0" r="0" t="0"/>
          <a:stretch/>
        </p:blipFill>
        <p:spPr>
          <a:xfrm>
            <a:off x="3147995" y="2639150"/>
            <a:ext cx="5896010" cy="3717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8"/>
          <p:cNvSpPr txBox="1"/>
          <p:nvPr>
            <p:ph type="title"/>
          </p:nvPr>
        </p:nvSpPr>
        <p:spPr>
          <a:xfrm>
            <a:off x="571500" y="227013"/>
            <a:ext cx="6483266"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sz="3200">
                <a:solidFill>
                  <a:schemeClr val="lt1"/>
                </a:solidFill>
              </a:rPr>
              <a:t>Conclusión/Aprendizajes</a:t>
            </a:r>
            <a:endParaRPr/>
          </a:p>
        </p:txBody>
      </p:sp>
      <p:sp>
        <p:nvSpPr>
          <p:cNvPr id="344" name="Google Shape;344;p28"/>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Las relaciones nos permiten unificar las entidades de forma lógica, satisfaciendo las necesidades del cliente, su correcta unificación es relevante para que el sistema pueda completar las necesidades.</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Una relación debe ser identificada de forma clara, puesto que su importancia es relevante en la relación de información enlazada, la cual el sistema debe compartir y establecer.</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Existen diversos tipos de cardinalidades, como por ejemplo:</a:t>
            </a:r>
            <a:endParaRPr/>
          </a:p>
          <a:p>
            <a:pPr indent="-381000" lvl="1" marL="914400" rtl="0" algn="l">
              <a:lnSpc>
                <a:spcPct val="90000"/>
              </a:lnSpc>
              <a:spcBef>
                <a:spcPts val="500"/>
              </a:spcBef>
              <a:spcAft>
                <a:spcPts val="0"/>
              </a:spcAft>
              <a:buSzPts val="2400"/>
              <a:buChar char="•"/>
            </a:pPr>
            <a:r>
              <a:rPr lang="es-CL"/>
              <a:t>1:1</a:t>
            </a:r>
            <a:endParaRPr/>
          </a:p>
          <a:p>
            <a:pPr indent="-381000" lvl="1" marL="914400" rtl="0" algn="l">
              <a:lnSpc>
                <a:spcPct val="90000"/>
              </a:lnSpc>
              <a:spcBef>
                <a:spcPts val="500"/>
              </a:spcBef>
              <a:spcAft>
                <a:spcPts val="0"/>
              </a:spcAft>
              <a:buSzPts val="2400"/>
              <a:buChar char="•"/>
            </a:pPr>
            <a:r>
              <a:rPr lang="es-CL"/>
              <a:t>1:M</a:t>
            </a:r>
            <a:endParaRPr/>
          </a:p>
          <a:p>
            <a:pPr indent="-381000" lvl="1" marL="914400" rtl="0" algn="l">
              <a:lnSpc>
                <a:spcPct val="90000"/>
              </a:lnSpc>
              <a:spcBef>
                <a:spcPts val="500"/>
              </a:spcBef>
              <a:spcAft>
                <a:spcPts val="0"/>
              </a:spcAft>
              <a:buSzPts val="2400"/>
              <a:buChar char="•"/>
            </a:pPr>
            <a:r>
              <a:rPr lang="es-CL"/>
              <a:t>M:M</a:t>
            </a:r>
            <a:endParaRPr/>
          </a:p>
          <a:p>
            <a:pPr indent="-381000" lvl="1" marL="914400" rtl="0" algn="l">
              <a:lnSpc>
                <a:spcPct val="90000"/>
              </a:lnSpc>
              <a:spcBef>
                <a:spcPts val="500"/>
              </a:spcBef>
              <a:spcAft>
                <a:spcPts val="0"/>
              </a:spcAft>
              <a:buSzPts val="2400"/>
              <a:buChar char="•"/>
            </a:pPr>
            <a:r>
              <a:rPr lang="es-CL"/>
              <a:t>1:1 (opcional)</a:t>
            </a:r>
            <a:endParaRPr/>
          </a:p>
          <a:p>
            <a:pPr indent="-381000" lvl="1" marL="914400" rtl="0" algn="l">
              <a:lnSpc>
                <a:spcPct val="90000"/>
              </a:lnSpc>
              <a:spcBef>
                <a:spcPts val="500"/>
              </a:spcBef>
              <a:spcAft>
                <a:spcPts val="0"/>
              </a:spcAft>
              <a:buSzPts val="2400"/>
              <a:buChar char="•"/>
            </a:pPr>
            <a:r>
              <a:rPr lang="es-CL"/>
              <a:t>1:M (opcional)</a:t>
            </a:r>
            <a:endParaRPr/>
          </a:p>
          <a:p>
            <a:pPr indent="-381000" lvl="1" marL="914400" rtl="0" algn="l">
              <a:lnSpc>
                <a:spcPct val="90000"/>
              </a:lnSpc>
              <a:spcBef>
                <a:spcPts val="500"/>
              </a:spcBef>
              <a:spcAft>
                <a:spcPts val="0"/>
              </a:spcAft>
              <a:buSzPts val="2400"/>
              <a:buChar char="•"/>
            </a:pPr>
            <a:r>
              <a:rPr lang="es-CL"/>
              <a:t>M:M (opcional)</a:t>
            </a:r>
            <a:endParaRPr/>
          </a:p>
          <a:p>
            <a:pPr indent="-228600" lvl="1" marL="914400" rtl="0" algn="l">
              <a:lnSpc>
                <a:spcPct val="90000"/>
              </a:lnSpc>
              <a:spcBef>
                <a:spcPts val="500"/>
              </a:spcBef>
              <a:spcAft>
                <a:spcPts val="0"/>
              </a:spcAft>
              <a:buSzPts val="2400"/>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3"/>
          <p:cNvSpPr txBox="1"/>
          <p:nvPr>
            <p:ph type="title"/>
          </p:nvPr>
        </p:nvSpPr>
        <p:spPr>
          <a:xfrm>
            <a:off x="1333500" y="212725"/>
            <a:ext cx="6735679"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a:solidFill>
                  <a:schemeClr val="lt1"/>
                </a:solidFill>
              </a:rPr>
              <a:t>Conocimientos previos</a:t>
            </a:r>
            <a:endParaRPr/>
          </a:p>
        </p:txBody>
      </p:sp>
      <p:sp>
        <p:nvSpPr>
          <p:cNvPr id="121" name="Google Shape;121;p3"/>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¿Qué sabemos sobre las relaciones?</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¿Cómo se utilizan las relaciones entre entidades?</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¿Cómo identificar una relación?</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¿Cuáles son las cardinalidades existentes?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4"/>
          <p:cNvSpPr txBox="1"/>
          <p:nvPr>
            <p:ph type="title"/>
          </p:nvPr>
        </p:nvSpPr>
        <p:spPr>
          <a:xfrm>
            <a:off x="1173714" y="233892"/>
            <a:ext cx="6877050"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sz="4000">
                <a:solidFill>
                  <a:schemeClr val="lt1"/>
                </a:solidFill>
              </a:rPr>
              <a:t>Entidades, relaciones y atributos</a:t>
            </a:r>
            <a:endParaRPr/>
          </a:p>
        </p:txBody>
      </p:sp>
      <p:sp>
        <p:nvSpPr>
          <p:cNvPr id="128" name="Google Shape;128;p4"/>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406400" lvl="0" marL="457200" rtl="0" algn="just">
              <a:lnSpc>
                <a:spcPct val="90000"/>
              </a:lnSpc>
              <a:spcBef>
                <a:spcPts val="1000"/>
              </a:spcBef>
              <a:spcAft>
                <a:spcPts val="0"/>
              </a:spcAft>
              <a:buSzPts val="2800"/>
              <a:buChar char="»"/>
            </a:pPr>
            <a:r>
              <a:rPr lang="es-CL"/>
              <a:t>Al modelar un caso de negocio la definición de cuales son las entidades, atributos y relaciones va a depender de la naturaleza de éste, de las limitaciones y reglas de negocio.</a:t>
            </a:r>
            <a:endParaRPr/>
          </a:p>
          <a:p>
            <a:pPr indent="-406400" lvl="0" marL="457200" rtl="0" algn="just">
              <a:lnSpc>
                <a:spcPct val="90000"/>
              </a:lnSpc>
              <a:spcBef>
                <a:spcPts val="1000"/>
              </a:spcBef>
              <a:spcAft>
                <a:spcPts val="0"/>
              </a:spcAft>
              <a:buSzPts val="2800"/>
              <a:buChar char="»"/>
            </a:pPr>
            <a:r>
              <a:rPr lang="es-CL"/>
              <a:t>Es por esto que hay que dominar muy bien las definiciones de cada uno de estos componentes para poder plasmar en el modelo todo lo requerido.</a:t>
            </a:r>
            <a:endParaRPr/>
          </a:p>
          <a:p>
            <a:pPr indent="-228600" lvl="0" marL="457200" rtl="0" algn="just">
              <a:lnSpc>
                <a:spcPct val="90000"/>
              </a:lnSpc>
              <a:spcBef>
                <a:spcPts val="1000"/>
              </a:spcBef>
              <a:spcAft>
                <a:spcPts val="0"/>
              </a:spcAft>
              <a:buSzPts val="2800"/>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p:txBody>
      </p:sp>
      <p:graphicFrame>
        <p:nvGraphicFramePr>
          <p:cNvPr id="129" name="Google Shape;129;p4"/>
          <p:cNvGraphicFramePr/>
          <p:nvPr/>
        </p:nvGraphicFramePr>
        <p:xfrm>
          <a:off x="3166288" y="4614948"/>
          <a:ext cx="3000000" cy="3000000"/>
        </p:xfrm>
        <a:graphic>
          <a:graphicData uri="http://schemas.openxmlformats.org/drawingml/2006/table">
            <a:tbl>
              <a:tblPr>
                <a:noFill/>
                <a:tableStyleId>{B0561F46-0D56-4B3D-9054-A05F0B9AAA0D}</a:tableStyleId>
              </a:tblPr>
              <a:tblGrid>
                <a:gridCol w="1091825"/>
                <a:gridCol w="1023575"/>
                <a:gridCol w="859800"/>
                <a:gridCol w="859800"/>
              </a:tblGrid>
              <a:tr h="289525">
                <a:tc>
                  <a:txBody>
                    <a:bodyPr/>
                    <a:lstStyle/>
                    <a:p>
                      <a:pPr indent="0" lvl="0" marL="0" marR="0" rtl="0" algn="l">
                        <a:spcBef>
                          <a:spcPts val="0"/>
                        </a:spcBef>
                        <a:spcAft>
                          <a:spcPts val="0"/>
                        </a:spcAft>
                        <a:buNone/>
                      </a:pPr>
                      <a:r>
                        <a:rPr b="0" i="0" lang="es-CL" sz="1800" u="none" cap="none" strike="noStrike">
                          <a:solidFill>
                            <a:srgbClr val="000000"/>
                          </a:solidFill>
                          <a:latin typeface="Calibri"/>
                          <a:ea typeface="Calibri"/>
                          <a:cs typeface="Calibri"/>
                          <a:sym typeface="Calibri"/>
                        </a:rPr>
                        <a:t>NumChasis</a:t>
                      </a:r>
                      <a:endParaRPr b="0" i="0" sz="1800" u="none" cap="none" strike="noStrike">
                        <a:solidFill>
                          <a:srgbClr val="000000"/>
                        </a:solidFill>
                        <a:latin typeface="Calibri"/>
                        <a:ea typeface="Calibri"/>
                        <a:cs typeface="Calibri"/>
                        <a:sym typeface="Calibri"/>
                      </a:endParaRPr>
                    </a:p>
                  </a:txBody>
                  <a:tcPr marT="9525" marB="0" marR="9525" marL="9525" anchor="b">
                    <a:solidFill>
                      <a:schemeClr val="accent2"/>
                    </a:solidFill>
                  </a:tcPr>
                </a:tc>
                <a:tc>
                  <a:txBody>
                    <a:bodyPr/>
                    <a:lstStyle/>
                    <a:p>
                      <a:pPr indent="0" lvl="0" marL="0" marR="0" rtl="0" algn="l">
                        <a:spcBef>
                          <a:spcPts val="0"/>
                        </a:spcBef>
                        <a:spcAft>
                          <a:spcPts val="0"/>
                        </a:spcAft>
                        <a:buNone/>
                      </a:pPr>
                      <a:r>
                        <a:rPr b="0" i="0" lang="es-CL" sz="1800" u="none" cap="none" strike="noStrike">
                          <a:solidFill>
                            <a:srgbClr val="000000"/>
                          </a:solidFill>
                          <a:latin typeface="Calibri"/>
                          <a:ea typeface="Calibri"/>
                          <a:cs typeface="Calibri"/>
                          <a:sym typeface="Calibri"/>
                        </a:rPr>
                        <a:t>Marca</a:t>
                      </a:r>
                      <a:endParaRPr/>
                    </a:p>
                  </a:txBody>
                  <a:tcPr marT="9525" marB="0" marR="9525" marL="9525" anchor="b">
                    <a:solidFill>
                      <a:schemeClr val="accent2"/>
                    </a:solidFill>
                  </a:tcPr>
                </a:tc>
                <a:tc>
                  <a:txBody>
                    <a:bodyPr/>
                    <a:lstStyle/>
                    <a:p>
                      <a:pPr indent="0" lvl="0" marL="0" marR="0" rtl="0" algn="l">
                        <a:spcBef>
                          <a:spcPts val="0"/>
                        </a:spcBef>
                        <a:spcAft>
                          <a:spcPts val="0"/>
                        </a:spcAft>
                        <a:buNone/>
                      </a:pPr>
                      <a:r>
                        <a:rPr b="0" i="0" lang="es-CL" sz="1800" u="none" cap="none" strike="noStrike">
                          <a:solidFill>
                            <a:srgbClr val="000000"/>
                          </a:solidFill>
                          <a:latin typeface="Calibri"/>
                          <a:ea typeface="Calibri"/>
                          <a:cs typeface="Calibri"/>
                          <a:sym typeface="Calibri"/>
                        </a:rPr>
                        <a:t>Modelo</a:t>
                      </a:r>
                      <a:endParaRPr/>
                    </a:p>
                  </a:txBody>
                  <a:tcPr marT="9525" marB="0" marR="9525" marL="9525" anchor="b">
                    <a:solidFill>
                      <a:schemeClr val="accent2"/>
                    </a:solidFill>
                  </a:tcPr>
                </a:tc>
                <a:tc>
                  <a:txBody>
                    <a:bodyPr/>
                    <a:lstStyle/>
                    <a:p>
                      <a:pPr indent="0" lvl="0" marL="0" marR="0" rtl="0" algn="r">
                        <a:spcBef>
                          <a:spcPts val="0"/>
                        </a:spcBef>
                        <a:spcAft>
                          <a:spcPts val="0"/>
                        </a:spcAft>
                        <a:buNone/>
                      </a:pPr>
                      <a:r>
                        <a:rPr b="0" i="0" lang="es-CL" sz="1800" u="none" cap="none" strike="noStrike">
                          <a:solidFill>
                            <a:srgbClr val="000000"/>
                          </a:solidFill>
                          <a:latin typeface="Calibri"/>
                          <a:ea typeface="Calibri"/>
                          <a:cs typeface="Calibri"/>
                          <a:sym typeface="Calibri"/>
                        </a:rPr>
                        <a:t>Año</a:t>
                      </a:r>
                      <a:endParaRPr/>
                    </a:p>
                  </a:txBody>
                  <a:tcPr marT="9525" marB="0" marR="9525" marL="9525" anchor="b">
                    <a:solidFill>
                      <a:schemeClr val="accent2"/>
                    </a:solidFill>
                  </a:tcPr>
                </a:tc>
              </a:tr>
              <a:tr h="289525">
                <a:tc>
                  <a:txBody>
                    <a:bodyPr/>
                    <a:lstStyle/>
                    <a:p>
                      <a:pPr indent="0" lvl="0" marL="0" marR="0" rtl="0" algn="l">
                        <a:spcBef>
                          <a:spcPts val="0"/>
                        </a:spcBef>
                        <a:spcAft>
                          <a:spcPts val="0"/>
                        </a:spcAft>
                        <a:buNone/>
                      </a:pPr>
                      <a:r>
                        <a:rPr lang="es-CL" sz="1800" u="none" cap="none" strike="noStrike"/>
                        <a:t>R045112</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l">
                        <a:spcBef>
                          <a:spcPts val="0"/>
                        </a:spcBef>
                        <a:spcAft>
                          <a:spcPts val="0"/>
                        </a:spcAft>
                        <a:buNone/>
                      </a:pPr>
                      <a:r>
                        <a:rPr lang="es-CL" sz="1800" u="none" cap="none" strike="noStrike"/>
                        <a:t>Subaru</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l">
                        <a:spcBef>
                          <a:spcPts val="0"/>
                        </a:spcBef>
                        <a:spcAft>
                          <a:spcPts val="0"/>
                        </a:spcAft>
                        <a:buNone/>
                      </a:pPr>
                      <a:r>
                        <a:rPr lang="es-CL" sz="1800" u="none" cap="none" strike="noStrike"/>
                        <a:t>WRX</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s-CL" sz="1800" u="none" cap="none" strike="noStrike"/>
                        <a:t>2018</a:t>
                      </a:r>
                      <a:endParaRPr b="0" i="0" sz="1800" u="none" cap="none" strike="noStrike">
                        <a:solidFill>
                          <a:srgbClr val="000000"/>
                        </a:solidFill>
                        <a:latin typeface="Calibri"/>
                        <a:ea typeface="Calibri"/>
                        <a:cs typeface="Calibri"/>
                        <a:sym typeface="Calibri"/>
                      </a:endParaRPr>
                    </a:p>
                  </a:txBody>
                  <a:tcPr marT="9525" marB="0" marR="9525" marL="9525" anchor="b"/>
                </a:tc>
              </a:tr>
              <a:tr h="289525">
                <a:tc>
                  <a:txBody>
                    <a:bodyPr/>
                    <a:lstStyle/>
                    <a:p>
                      <a:pPr indent="0" lvl="0" marL="0" marR="0" rtl="0" algn="l">
                        <a:spcBef>
                          <a:spcPts val="0"/>
                        </a:spcBef>
                        <a:spcAft>
                          <a:spcPts val="0"/>
                        </a:spcAft>
                        <a:buNone/>
                      </a:pPr>
                      <a:r>
                        <a:rPr lang="es-CL" sz="1800" u="none" cap="none" strike="noStrike"/>
                        <a:t>R265087</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l">
                        <a:spcBef>
                          <a:spcPts val="0"/>
                        </a:spcBef>
                        <a:spcAft>
                          <a:spcPts val="0"/>
                        </a:spcAft>
                        <a:buNone/>
                      </a:pPr>
                      <a:r>
                        <a:rPr lang="es-CL" sz="1800" u="none" cap="none" strike="noStrike"/>
                        <a:t>SUZUKI</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l">
                        <a:spcBef>
                          <a:spcPts val="0"/>
                        </a:spcBef>
                        <a:spcAft>
                          <a:spcPts val="0"/>
                        </a:spcAft>
                        <a:buNone/>
                      </a:pPr>
                      <a:r>
                        <a:rPr lang="es-CL" sz="1800" u="none" cap="none" strike="noStrike"/>
                        <a:t>SWIFT</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s-CL" sz="1800" u="none" cap="none" strike="noStrike"/>
                        <a:t>2016</a:t>
                      </a:r>
                      <a:endParaRPr b="0" i="0" sz="1800" u="none" cap="none" strike="noStrike">
                        <a:solidFill>
                          <a:srgbClr val="000000"/>
                        </a:solidFill>
                        <a:latin typeface="Calibri"/>
                        <a:ea typeface="Calibri"/>
                        <a:cs typeface="Calibri"/>
                        <a:sym typeface="Calibri"/>
                      </a:endParaRPr>
                    </a:p>
                  </a:txBody>
                  <a:tcPr marT="9525" marB="0" marR="9525" marL="9525" anchor="b"/>
                </a:tc>
              </a:tr>
              <a:tr h="289525">
                <a:tc>
                  <a:txBody>
                    <a:bodyPr/>
                    <a:lstStyle/>
                    <a:p>
                      <a:pPr indent="0" lvl="0" marL="0" marR="0" rtl="0" algn="l">
                        <a:spcBef>
                          <a:spcPts val="0"/>
                        </a:spcBef>
                        <a:spcAft>
                          <a:spcPts val="0"/>
                        </a:spcAft>
                        <a:buNone/>
                      </a:pPr>
                      <a:r>
                        <a:rPr lang="es-CL" sz="1800" u="none" cap="none" strike="noStrike"/>
                        <a:t>X243099</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l">
                        <a:spcBef>
                          <a:spcPts val="0"/>
                        </a:spcBef>
                        <a:spcAft>
                          <a:spcPts val="0"/>
                        </a:spcAft>
                        <a:buNone/>
                      </a:pPr>
                      <a:r>
                        <a:rPr lang="es-CL" sz="1800" u="none" cap="none" strike="noStrike"/>
                        <a:t>SUZUKI</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l">
                        <a:spcBef>
                          <a:spcPts val="0"/>
                        </a:spcBef>
                        <a:spcAft>
                          <a:spcPts val="0"/>
                        </a:spcAft>
                        <a:buNone/>
                      </a:pPr>
                      <a:r>
                        <a:rPr lang="es-CL" sz="1800" u="none" cap="none" strike="noStrike"/>
                        <a:t>JIMNY</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s-CL" sz="1800" u="none" cap="none" strike="noStrike"/>
                        <a:t>2012</a:t>
                      </a:r>
                      <a:endParaRPr b="0" i="0" sz="1800" u="none" cap="none" strike="noStrike">
                        <a:solidFill>
                          <a:srgbClr val="000000"/>
                        </a:solidFill>
                        <a:latin typeface="Calibri"/>
                        <a:ea typeface="Calibri"/>
                        <a:cs typeface="Calibri"/>
                        <a:sym typeface="Calibri"/>
                      </a:endParaRPr>
                    </a:p>
                  </a:txBody>
                  <a:tcPr marT="9525" marB="0" marR="9525" marL="9525" anchor="b"/>
                </a:tc>
              </a:tr>
              <a:tr h="289525">
                <a:tc>
                  <a:txBody>
                    <a:bodyPr/>
                    <a:lstStyle/>
                    <a:p>
                      <a:pPr indent="0" lvl="0" marL="0" marR="0" rtl="0" algn="l">
                        <a:spcBef>
                          <a:spcPts val="0"/>
                        </a:spcBef>
                        <a:spcAft>
                          <a:spcPts val="0"/>
                        </a:spcAft>
                        <a:buNone/>
                      </a:pPr>
                      <a:r>
                        <a:rPr lang="es-CL" sz="1800" u="none" cap="none" strike="noStrike"/>
                        <a:t>R260285</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l">
                        <a:spcBef>
                          <a:spcPts val="0"/>
                        </a:spcBef>
                        <a:spcAft>
                          <a:spcPts val="0"/>
                        </a:spcAft>
                        <a:buNone/>
                      </a:pPr>
                      <a:r>
                        <a:rPr lang="es-CL" sz="1800" u="none" cap="none" strike="noStrike"/>
                        <a:t>SUZUKI</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l">
                        <a:spcBef>
                          <a:spcPts val="0"/>
                        </a:spcBef>
                        <a:spcAft>
                          <a:spcPts val="0"/>
                        </a:spcAft>
                        <a:buNone/>
                      </a:pPr>
                      <a:r>
                        <a:rPr lang="es-CL" sz="1800" u="none" cap="none" strike="noStrike"/>
                        <a:t>SWIFT</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s-CL" sz="1800" u="none" cap="none" strike="noStrike"/>
                        <a:t>2005</a:t>
                      </a:r>
                      <a:endParaRPr b="0" i="0" sz="1800" u="none" cap="none" strike="noStrike">
                        <a:solidFill>
                          <a:srgbClr val="000000"/>
                        </a:solidFill>
                        <a:latin typeface="Calibri"/>
                        <a:ea typeface="Calibri"/>
                        <a:cs typeface="Calibri"/>
                        <a:sym typeface="Calibri"/>
                      </a:endParaRPr>
                    </a:p>
                  </a:txBody>
                  <a:tcPr marT="9525" marB="0" marR="9525" marL="9525" anchor="b"/>
                </a:tc>
              </a:tr>
            </a:tbl>
          </a:graphicData>
        </a:graphic>
      </p:graphicFrame>
      <p:sp>
        <p:nvSpPr>
          <p:cNvPr id="130" name="Google Shape;130;p4"/>
          <p:cNvSpPr/>
          <p:nvPr/>
        </p:nvSpPr>
        <p:spPr>
          <a:xfrm rot="10800000">
            <a:off x="2715911" y="4367286"/>
            <a:ext cx="341194" cy="1569493"/>
          </a:xfrm>
          <a:prstGeom prst="rightBrace">
            <a:avLst>
              <a:gd fmla="val 8333" name="adj1"/>
              <a:gd fmla="val 49130"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31" name="Google Shape;131;p4"/>
          <p:cNvSpPr txBox="1"/>
          <p:nvPr/>
        </p:nvSpPr>
        <p:spPr>
          <a:xfrm>
            <a:off x="1173714" y="4954140"/>
            <a:ext cx="147395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CL" sz="1800" u="none" cap="none" strike="noStrike">
                <a:solidFill>
                  <a:schemeClr val="dk1"/>
                </a:solidFill>
                <a:latin typeface="Calibri"/>
                <a:ea typeface="Calibri"/>
                <a:cs typeface="Calibri"/>
                <a:sym typeface="Calibri"/>
              </a:rPr>
              <a:t>Entidad Auto</a:t>
            </a:r>
            <a:endParaRPr/>
          </a:p>
        </p:txBody>
      </p:sp>
      <p:cxnSp>
        <p:nvCxnSpPr>
          <p:cNvPr id="132" name="Google Shape;132;p4"/>
          <p:cNvCxnSpPr/>
          <p:nvPr/>
        </p:nvCxnSpPr>
        <p:spPr>
          <a:xfrm>
            <a:off x="7219666" y="4776720"/>
            <a:ext cx="395785" cy="0"/>
          </a:xfrm>
          <a:prstGeom prst="straightConnector1">
            <a:avLst/>
          </a:prstGeom>
          <a:noFill/>
          <a:ln cap="flat" cmpd="sng" w="12700">
            <a:solidFill>
              <a:schemeClr val="accent1"/>
            </a:solidFill>
            <a:prstDash val="solid"/>
            <a:miter lim="800000"/>
            <a:headEnd len="sm" w="sm" type="none"/>
            <a:tailEnd len="med" w="med" type="triangle"/>
          </a:ln>
        </p:spPr>
      </p:cxnSp>
      <p:sp>
        <p:nvSpPr>
          <p:cNvPr id="133" name="Google Shape;133;p4"/>
          <p:cNvSpPr txBox="1"/>
          <p:nvPr/>
        </p:nvSpPr>
        <p:spPr>
          <a:xfrm>
            <a:off x="7604084" y="4587925"/>
            <a:ext cx="280915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L" sz="1800">
                <a:solidFill>
                  <a:schemeClr val="dk1"/>
                </a:solidFill>
                <a:latin typeface="Calibri"/>
                <a:ea typeface="Calibri"/>
                <a:cs typeface="Calibri"/>
                <a:sym typeface="Calibri"/>
              </a:rPr>
              <a:t>Ocurrencia o Instancia 1</a:t>
            </a:r>
            <a:endParaRPr/>
          </a:p>
        </p:txBody>
      </p:sp>
      <p:cxnSp>
        <p:nvCxnSpPr>
          <p:cNvPr id="134" name="Google Shape;134;p4"/>
          <p:cNvCxnSpPr/>
          <p:nvPr/>
        </p:nvCxnSpPr>
        <p:spPr>
          <a:xfrm rot="10800000">
            <a:off x="3589361" y="4067033"/>
            <a:ext cx="2275" cy="357120"/>
          </a:xfrm>
          <a:prstGeom prst="straightConnector1">
            <a:avLst/>
          </a:prstGeom>
          <a:noFill/>
          <a:ln cap="flat" cmpd="sng" w="12700">
            <a:solidFill>
              <a:schemeClr val="accent1"/>
            </a:solidFill>
            <a:prstDash val="solid"/>
            <a:miter lim="800000"/>
            <a:headEnd len="sm" w="sm" type="none"/>
            <a:tailEnd len="med" w="med" type="triangle"/>
          </a:ln>
        </p:spPr>
      </p:cxnSp>
      <p:sp>
        <p:nvSpPr>
          <p:cNvPr id="135" name="Google Shape;135;p4"/>
          <p:cNvSpPr txBox="1"/>
          <p:nvPr/>
        </p:nvSpPr>
        <p:spPr>
          <a:xfrm>
            <a:off x="3170836" y="3730391"/>
            <a:ext cx="11282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L" sz="1800">
                <a:solidFill>
                  <a:schemeClr val="dk1"/>
                </a:solidFill>
                <a:latin typeface="Calibri"/>
                <a:ea typeface="Calibri"/>
                <a:cs typeface="Calibri"/>
                <a:sym typeface="Calibri"/>
              </a:rPr>
              <a:t>Atributo 1</a:t>
            </a:r>
            <a:endParaRPr/>
          </a:p>
        </p:txBody>
      </p:sp>
      <p:cxnSp>
        <p:nvCxnSpPr>
          <p:cNvPr id="136" name="Google Shape;136;p4"/>
          <p:cNvCxnSpPr/>
          <p:nvPr/>
        </p:nvCxnSpPr>
        <p:spPr>
          <a:xfrm rot="10800000">
            <a:off x="6580496" y="4082956"/>
            <a:ext cx="2275" cy="357120"/>
          </a:xfrm>
          <a:prstGeom prst="straightConnector1">
            <a:avLst/>
          </a:prstGeom>
          <a:noFill/>
          <a:ln cap="flat" cmpd="sng" w="12700">
            <a:solidFill>
              <a:schemeClr val="accent1"/>
            </a:solidFill>
            <a:prstDash val="solid"/>
            <a:miter lim="800000"/>
            <a:headEnd len="sm" w="sm" type="none"/>
            <a:tailEnd len="med" w="med" type="triangle"/>
          </a:ln>
        </p:spPr>
      </p:cxnSp>
      <p:sp>
        <p:nvSpPr>
          <p:cNvPr id="137" name="Google Shape;137;p4"/>
          <p:cNvSpPr txBox="1"/>
          <p:nvPr/>
        </p:nvSpPr>
        <p:spPr>
          <a:xfrm>
            <a:off x="6086901" y="3746314"/>
            <a:ext cx="12032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L" sz="1800">
                <a:solidFill>
                  <a:schemeClr val="dk1"/>
                </a:solidFill>
                <a:latin typeface="Calibri"/>
                <a:ea typeface="Calibri"/>
                <a:cs typeface="Calibri"/>
                <a:sym typeface="Calibri"/>
              </a:rPr>
              <a:t>Atributo M</a:t>
            </a:r>
            <a:endParaRPr/>
          </a:p>
        </p:txBody>
      </p:sp>
      <p:cxnSp>
        <p:nvCxnSpPr>
          <p:cNvPr id="138" name="Google Shape;138;p4"/>
          <p:cNvCxnSpPr/>
          <p:nvPr/>
        </p:nvCxnSpPr>
        <p:spPr>
          <a:xfrm>
            <a:off x="7221941" y="5638804"/>
            <a:ext cx="395785" cy="0"/>
          </a:xfrm>
          <a:prstGeom prst="straightConnector1">
            <a:avLst/>
          </a:prstGeom>
          <a:noFill/>
          <a:ln cap="flat" cmpd="sng" w="12700">
            <a:solidFill>
              <a:schemeClr val="accent1"/>
            </a:solidFill>
            <a:prstDash val="solid"/>
            <a:miter lim="800000"/>
            <a:headEnd len="sm" w="sm" type="none"/>
            <a:tailEnd len="med" w="med" type="triangle"/>
          </a:ln>
        </p:spPr>
      </p:cxnSp>
      <p:sp>
        <p:nvSpPr>
          <p:cNvPr id="139" name="Google Shape;139;p4"/>
          <p:cNvSpPr txBox="1"/>
          <p:nvPr/>
        </p:nvSpPr>
        <p:spPr>
          <a:xfrm>
            <a:off x="7606359" y="5450009"/>
            <a:ext cx="234513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L" sz="1800">
                <a:solidFill>
                  <a:schemeClr val="dk1"/>
                </a:solidFill>
                <a:latin typeface="Calibri"/>
                <a:ea typeface="Calibri"/>
                <a:cs typeface="Calibri"/>
                <a:sym typeface="Calibri"/>
              </a:rPr>
              <a:t>Ocurrencia o Instancia 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5"/>
          <p:cNvSpPr txBox="1"/>
          <p:nvPr>
            <p:ph type="title"/>
          </p:nvPr>
        </p:nvSpPr>
        <p:spPr>
          <a:xfrm>
            <a:off x="1402080" y="212725"/>
            <a:ext cx="6667099"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sz="3800">
                <a:solidFill>
                  <a:schemeClr val="lt1"/>
                </a:solidFill>
              </a:rPr>
              <a:t>Relgas de Negocio y Relaciones</a:t>
            </a:r>
            <a:endParaRPr/>
          </a:p>
        </p:txBody>
      </p:sp>
      <p:sp>
        <p:nvSpPr>
          <p:cNvPr id="145" name="Google Shape;145;p5"/>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1000"/>
              </a:spcBef>
              <a:spcAft>
                <a:spcPts val="0"/>
              </a:spcAft>
              <a:buClr>
                <a:srgbClr val="DE3075"/>
              </a:buClr>
              <a:buSzPts val="2800"/>
              <a:buFont typeface="Franklin Gothic"/>
              <a:buChar char="»"/>
            </a:pPr>
            <a:r>
              <a:rPr lang="es-CL"/>
              <a:t>Algunas reglas de negocio se podrán establecer y crear con las relaciones, por lo cual su importancia es relevante en la toma de requerimientos.</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Por ejemplo: Una institución de educación requiere que todos los alumnos se encuentren enrolados dentro de una o varias asignaturas (si o si el alumno debe contar con al menos una asignatura). Por lo cual su relación es relevante para poder determinar esta regla de negocio establecida por el cliente.</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p:txBody>
      </p:sp>
      <p:pic>
        <p:nvPicPr>
          <p:cNvPr id="146" name="Google Shape;146;p5"/>
          <p:cNvPicPr preferRelativeResize="0"/>
          <p:nvPr/>
        </p:nvPicPr>
        <p:blipFill rotWithShape="1">
          <a:blip r:embed="rId3">
            <a:alphaModFix/>
          </a:blip>
          <a:srcRect b="0" l="0" r="0" t="0"/>
          <a:stretch/>
        </p:blipFill>
        <p:spPr>
          <a:xfrm>
            <a:off x="2844800" y="4428540"/>
            <a:ext cx="5892800" cy="1866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6"/>
          <p:cNvSpPr txBox="1"/>
          <p:nvPr>
            <p:ph type="title"/>
          </p:nvPr>
        </p:nvSpPr>
        <p:spPr>
          <a:xfrm>
            <a:off x="1333500" y="212725"/>
            <a:ext cx="6735679"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sz="3600">
                <a:solidFill>
                  <a:schemeClr val="lt1"/>
                </a:solidFill>
              </a:rPr>
              <a:t>Identificadores únicos en una Entidad</a:t>
            </a:r>
            <a:endParaRPr/>
          </a:p>
        </p:txBody>
      </p:sp>
      <p:sp>
        <p:nvSpPr>
          <p:cNvPr id="152" name="Google Shape;152;p6"/>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1000"/>
              </a:spcBef>
              <a:spcAft>
                <a:spcPts val="0"/>
              </a:spcAft>
              <a:buClr>
                <a:srgbClr val="DE3075"/>
              </a:buClr>
              <a:buSzPts val="2800"/>
              <a:buFont typeface="Franklin Gothic"/>
              <a:buChar char="»"/>
            </a:pPr>
            <a:r>
              <a:rPr b="1" lang="es-CL"/>
              <a:t>Una entidad debe tener un atributo, o un conjunto de éstos que determine que una ocurrencia es única</a:t>
            </a:r>
            <a:r>
              <a:rPr lang="es-CL"/>
              <a:t>, a este conjunto de atributos se le denomina identificador único (o clave).</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Uno de sus principales objetivos es evitar los registros duplicados asociados a dicha entidad.</a:t>
            </a:r>
            <a:endParaRPr/>
          </a:p>
        </p:txBody>
      </p:sp>
      <p:graphicFrame>
        <p:nvGraphicFramePr>
          <p:cNvPr id="153" name="Google Shape;153;p6"/>
          <p:cNvGraphicFramePr/>
          <p:nvPr/>
        </p:nvGraphicFramePr>
        <p:xfrm>
          <a:off x="3487143" y="3567481"/>
          <a:ext cx="3000000" cy="3000000"/>
        </p:xfrm>
        <a:graphic>
          <a:graphicData uri="http://schemas.openxmlformats.org/drawingml/2006/table">
            <a:tbl>
              <a:tblPr>
                <a:noFill/>
                <a:tableStyleId>{B0561F46-0D56-4B3D-9054-A05F0B9AAA0D}</a:tableStyleId>
              </a:tblPr>
              <a:tblGrid>
                <a:gridCol w="865800"/>
                <a:gridCol w="865800"/>
                <a:gridCol w="1071425"/>
                <a:gridCol w="1558000"/>
                <a:gridCol w="1255425"/>
              </a:tblGrid>
              <a:tr h="324325">
                <a:tc>
                  <a:txBody>
                    <a:bodyPr/>
                    <a:lstStyle/>
                    <a:p>
                      <a:pPr indent="0" lvl="0" marL="0" marR="0" rtl="0" algn="ctr">
                        <a:spcBef>
                          <a:spcPts val="0"/>
                        </a:spcBef>
                        <a:spcAft>
                          <a:spcPts val="0"/>
                        </a:spcAft>
                        <a:buNone/>
                      </a:pPr>
                      <a:r>
                        <a:rPr b="1" lang="es-CL" sz="1200" u="none" cap="none" strike="noStrike"/>
                        <a:t>RutAlumno</a:t>
                      </a:r>
                      <a:endParaRPr b="1" i="0" sz="12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b="1" i="0" lang="es-CL" sz="1200" u="none" cap="none" strike="noStrike">
                          <a:solidFill>
                            <a:srgbClr val="000000"/>
                          </a:solidFill>
                          <a:latin typeface="Calibri"/>
                          <a:ea typeface="Calibri"/>
                          <a:cs typeface="Calibri"/>
                          <a:sym typeface="Calibri"/>
                        </a:rPr>
                        <a:t>DvAlumno</a:t>
                      </a:r>
                      <a:endParaRPr b="1" i="0" sz="12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b="1" lang="es-CL" sz="1200" u="none" cap="none" strike="noStrike"/>
                        <a:t>Nombre</a:t>
                      </a:r>
                      <a:endParaRPr b="1" i="0" sz="12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b="1" lang="es-CL" sz="1200" u="none" cap="none" strike="noStrike"/>
                        <a:t>Dirección</a:t>
                      </a:r>
                      <a:endParaRPr b="1" i="0" sz="12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b="1" lang="es-CL" sz="1200" u="none" cap="none" strike="noStrike"/>
                        <a:t>FechaNacimiento</a:t>
                      </a:r>
                      <a:endParaRPr b="1" i="0" sz="1200" u="none" cap="none" strike="noStrike">
                        <a:solidFill>
                          <a:srgbClr val="000000"/>
                        </a:solidFill>
                        <a:latin typeface="Calibri"/>
                        <a:ea typeface="Calibri"/>
                        <a:cs typeface="Calibri"/>
                        <a:sym typeface="Calibri"/>
                      </a:endParaRPr>
                    </a:p>
                  </a:txBody>
                  <a:tcPr marT="9525" marB="0" marR="9525" marL="9525" anchor="ctr"/>
                </a:tc>
              </a:tr>
              <a:tr h="301475">
                <a:tc>
                  <a:txBody>
                    <a:bodyPr/>
                    <a:lstStyle/>
                    <a:p>
                      <a:pPr indent="0" lvl="0" marL="0" marR="0" rtl="0" algn="l">
                        <a:spcBef>
                          <a:spcPts val="0"/>
                        </a:spcBef>
                        <a:spcAft>
                          <a:spcPts val="0"/>
                        </a:spcAft>
                        <a:buNone/>
                      </a:pPr>
                      <a:r>
                        <a:rPr lang="es-CL" sz="1200" u="none" cap="none" strike="noStrike"/>
                        <a:t>18675432</a:t>
                      </a:r>
                      <a:endParaRPr b="0" i="0" sz="12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l">
                        <a:spcBef>
                          <a:spcPts val="0"/>
                        </a:spcBef>
                        <a:spcAft>
                          <a:spcPts val="0"/>
                        </a:spcAft>
                        <a:buNone/>
                      </a:pPr>
                      <a:r>
                        <a:rPr b="0" i="0" lang="es-CL" sz="1200" u="none" cap="none" strike="noStrike">
                          <a:solidFill>
                            <a:srgbClr val="000000"/>
                          </a:solidFill>
                          <a:latin typeface="Calibri"/>
                          <a:ea typeface="Calibri"/>
                          <a:cs typeface="Calibri"/>
                          <a:sym typeface="Calibri"/>
                        </a:rPr>
                        <a:t>9</a:t>
                      </a:r>
                      <a:endParaRPr/>
                    </a:p>
                  </a:txBody>
                  <a:tcPr marT="9525" marB="0" marR="9525" marL="9525" anchor="b"/>
                </a:tc>
                <a:tc>
                  <a:txBody>
                    <a:bodyPr/>
                    <a:lstStyle/>
                    <a:p>
                      <a:pPr indent="0" lvl="0" marL="0" marR="0" rtl="0" algn="l">
                        <a:spcBef>
                          <a:spcPts val="0"/>
                        </a:spcBef>
                        <a:spcAft>
                          <a:spcPts val="0"/>
                        </a:spcAft>
                        <a:buNone/>
                      </a:pPr>
                      <a:r>
                        <a:rPr lang="es-CL" sz="1200" u="none" cap="none" strike="noStrike"/>
                        <a:t>José Rodriguez</a:t>
                      </a:r>
                      <a:endParaRPr b="0" i="0" sz="12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l">
                        <a:spcBef>
                          <a:spcPts val="0"/>
                        </a:spcBef>
                        <a:spcAft>
                          <a:spcPts val="0"/>
                        </a:spcAft>
                        <a:buNone/>
                      </a:pPr>
                      <a:r>
                        <a:rPr lang="es-CL" sz="1200" u="none" cap="none" strike="noStrike"/>
                        <a:t>La Pantera 213, La Florida</a:t>
                      </a:r>
                      <a:endParaRPr b="0" i="0" sz="12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s-CL" sz="1200" u="none" cap="none" strike="noStrike"/>
                        <a:t>08-09-1999</a:t>
                      </a:r>
                      <a:endParaRPr b="0" i="0" sz="1200" u="none" cap="none" strike="noStrike">
                        <a:solidFill>
                          <a:srgbClr val="000000"/>
                        </a:solidFill>
                        <a:latin typeface="Calibri"/>
                        <a:ea typeface="Calibri"/>
                        <a:cs typeface="Calibri"/>
                        <a:sym typeface="Calibri"/>
                      </a:endParaRPr>
                    </a:p>
                  </a:txBody>
                  <a:tcPr marT="9525" marB="0" marR="9525" marL="9525" anchor="b"/>
                </a:tc>
              </a:tr>
              <a:tr h="331975">
                <a:tc>
                  <a:txBody>
                    <a:bodyPr/>
                    <a:lstStyle/>
                    <a:p>
                      <a:pPr indent="0" lvl="0" marL="0" marR="0" rtl="0" algn="l">
                        <a:spcBef>
                          <a:spcPts val="0"/>
                        </a:spcBef>
                        <a:spcAft>
                          <a:spcPts val="0"/>
                        </a:spcAft>
                        <a:buNone/>
                      </a:pPr>
                      <a:r>
                        <a:rPr lang="es-CL" sz="1200" u="none" cap="none" strike="noStrike"/>
                        <a:t>15245654</a:t>
                      </a:r>
                      <a:endParaRPr b="0" i="0" sz="12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l">
                        <a:spcBef>
                          <a:spcPts val="0"/>
                        </a:spcBef>
                        <a:spcAft>
                          <a:spcPts val="0"/>
                        </a:spcAft>
                        <a:buNone/>
                      </a:pPr>
                      <a:r>
                        <a:rPr b="0" i="0" lang="es-CL" sz="1200" u="none" cap="none" strike="noStrike">
                          <a:solidFill>
                            <a:srgbClr val="000000"/>
                          </a:solidFill>
                          <a:latin typeface="Calibri"/>
                          <a:ea typeface="Calibri"/>
                          <a:cs typeface="Calibri"/>
                          <a:sym typeface="Calibri"/>
                        </a:rPr>
                        <a:t>K</a:t>
                      </a:r>
                      <a:endParaRPr/>
                    </a:p>
                  </a:txBody>
                  <a:tcPr marT="9525" marB="0" marR="9525" marL="9525" anchor="b"/>
                </a:tc>
                <a:tc>
                  <a:txBody>
                    <a:bodyPr/>
                    <a:lstStyle/>
                    <a:p>
                      <a:pPr indent="0" lvl="0" marL="0" marR="0" rtl="0" algn="l">
                        <a:spcBef>
                          <a:spcPts val="0"/>
                        </a:spcBef>
                        <a:spcAft>
                          <a:spcPts val="0"/>
                        </a:spcAft>
                        <a:buNone/>
                      </a:pPr>
                      <a:r>
                        <a:rPr lang="es-CL" sz="1200" u="none" cap="none" strike="noStrike"/>
                        <a:t>Diego Vera</a:t>
                      </a:r>
                      <a:endParaRPr b="0" i="0" sz="12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l">
                        <a:spcBef>
                          <a:spcPts val="0"/>
                        </a:spcBef>
                        <a:spcAft>
                          <a:spcPts val="0"/>
                        </a:spcAft>
                        <a:buNone/>
                      </a:pPr>
                      <a:r>
                        <a:rPr lang="es-CL" sz="1200" u="none" cap="none" strike="noStrike"/>
                        <a:t>Null</a:t>
                      </a:r>
                      <a:endParaRPr b="0" i="0" sz="12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s-CL" sz="1200" u="none" cap="none" strike="noStrike"/>
                        <a:t>23-01-1995</a:t>
                      </a:r>
                      <a:endParaRPr b="0" i="0" sz="1200" u="none" cap="none" strike="noStrike">
                        <a:solidFill>
                          <a:srgbClr val="000000"/>
                        </a:solidFill>
                        <a:latin typeface="Calibri"/>
                        <a:ea typeface="Calibri"/>
                        <a:cs typeface="Calibri"/>
                        <a:sym typeface="Calibri"/>
                      </a:endParaRPr>
                    </a:p>
                  </a:txBody>
                  <a:tcPr marT="9525" marB="0" marR="9525" marL="9525" anchor="b"/>
                </a:tc>
              </a:tr>
              <a:tr h="324325">
                <a:tc>
                  <a:txBody>
                    <a:bodyPr/>
                    <a:lstStyle/>
                    <a:p>
                      <a:pPr indent="0" lvl="0" marL="0" marR="0" rtl="0" algn="l">
                        <a:spcBef>
                          <a:spcPts val="0"/>
                        </a:spcBef>
                        <a:spcAft>
                          <a:spcPts val="0"/>
                        </a:spcAft>
                        <a:buNone/>
                      </a:pPr>
                      <a:r>
                        <a:rPr lang="es-CL" sz="1200" u="none" cap="none" strike="noStrike"/>
                        <a:t>18674324</a:t>
                      </a:r>
                      <a:endParaRPr b="0" i="0" sz="12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l">
                        <a:spcBef>
                          <a:spcPts val="0"/>
                        </a:spcBef>
                        <a:spcAft>
                          <a:spcPts val="0"/>
                        </a:spcAft>
                        <a:buNone/>
                      </a:pPr>
                      <a:r>
                        <a:rPr b="0" i="0" lang="es-CL" sz="1200" u="none" cap="none" strike="noStrike">
                          <a:solidFill>
                            <a:srgbClr val="000000"/>
                          </a:solidFill>
                          <a:latin typeface="Calibri"/>
                          <a:ea typeface="Calibri"/>
                          <a:cs typeface="Calibri"/>
                          <a:sym typeface="Calibri"/>
                        </a:rPr>
                        <a:t>8</a:t>
                      </a:r>
                      <a:endParaRPr/>
                    </a:p>
                  </a:txBody>
                  <a:tcPr marT="9525" marB="0" marR="9525" marL="9525" anchor="b"/>
                </a:tc>
                <a:tc>
                  <a:txBody>
                    <a:bodyPr/>
                    <a:lstStyle/>
                    <a:p>
                      <a:pPr indent="0" lvl="0" marL="0" marR="0" rtl="0" algn="l">
                        <a:spcBef>
                          <a:spcPts val="0"/>
                        </a:spcBef>
                        <a:spcAft>
                          <a:spcPts val="0"/>
                        </a:spcAft>
                        <a:buNone/>
                      </a:pPr>
                      <a:r>
                        <a:rPr lang="es-CL" sz="1200" u="none" cap="none" strike="noStrike"/>
                        <a:t>José Rodriguez</a:t>
                      </a:r>
                      <a:endParaRPr b="0" i="0" sz="12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l">
                        <a:spcBef>
                          <a:spcPts val="0"/>
                        </a:spcBef>
                        <a:spcAft>
                          <a:spcPts val="0"/>
                        </a:spcAft>
                        <a:buNone/>
                      </a:pPr>
                      <a:r>
                        <a:rPr lang="es-CL" sz="1200" u="none" cap="none" strike="noStrike"/>
                        <a:t>Ejército 545, Santiago</a:t>
                      </a:r>
                      <a:endParaRPr b="0" i="0" sz="12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s-CL" sz="1200" u="none" cap="none" strike="noStrike"/>
                        <a:t>20-08-1999</a:t>
                      </a:r>
                      <a:endParaRPr b="0" i="0" sz="1200" u="none" cap="none" strike="noStrike">
                        <a:solidFill>
                          <a:srgbClr val="000000"/>
                        </a:solidFill>
                        <a:latin typeface="Calibri"/>
                        <a:ea typeface="Calibri"/>
                        <a:cs typeface="Calibri"/>
                        <a:sym typeface="Calibri"/>
                      </a:endParaRPr>
                    </a:p>
                  </a:txBody>
                  <a:tcPr marT="9525" marB="0" marR="9525" marL="9525" anchor="b"/>
                </a:tc>
              </a:tr>
            </a:tbl>
          </a:graphicData>
        </a:graphic>
      </p:graphicFrame>
      <p:graphicFrame>
        <p:nvGraphicFramePr>
          <p:cNvPr id="154" name="Google Shape;154;p6"/>
          <p:cNvGraphicFramePr/>
          <p:nvPr/>
        </p:nvGraphicFramePr>
        <p:xfrm>
          <a:off x="4233032" y="5166543"/>
          <a:ext cx="3000000" cy="3000000"/>
        </p:xfrm>
        <a:graphic>
          <a:graphicData uri="http://schemas.openxmlformats.org/drawingml/2006/table">
            <a:tbl>
              <a:tblPr>
                <a:noFill/>
                <a:tableStyleId>{B0561F46-0D56-4B3D-9054-A05F0B9AAA0D}</a:tableStyleId>
              </a:tblPr>
              <a:tblGrid>
                <a:gridCol w="720025"/>
                <a:gridCol w="641450"/>
                <a:gridCol w="938700"/>
              </a:tblGrid>
              <a:tr h="324325">
                <a:tc>
                  <a:txBody>
                    <a:bodyPr/>
                    <a:lstStyle/>
                    <a:p>
                      <a:pPr indent="0" lvl="0" marL="0" marR="0" rtl="0" algn="ctr">
                        <a:spcBef>
                          <a:spcPts val="0"/>
                        </a:spcBef>
                        <a:spcAft>
                          <a:spcPts val="0"/>
                        </a:spcAft>
                        <a:buNone/>
                      </a:pPr>
                      <a:r>
                        <a:rPr b="1" lang="es-CL" sz="1200" u="none" cap="none" strike="noStrike"/>
                        <a:t>Código</a:t>
                      </a:r>
                      <a:endParaRPr b="1" i="0" sz="12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b="1" i="0" lang="es-CL" sz="1200" u="none" cap="none" strike="noStrike">
                          <a:solidFill>
                            <a:srgbClr val="000000"/>
                          </a:solidFill>
                          <a:latin typeface="Calibri"/>
                          <a:ea typeface="Calibri"/>
                          <a:cs typeface="Calibri"/>
                          <a:sym typeface="Calibri"/>
                        </a:rPr>
                        <a:t>Semestre</a:t>
                      </a:r>
                      <a:endParaRPr/>
                    </a:p>
                  </a:txBody>
                  <a:tcPr marT="9525" marB="0" marR="9525" marL="9525" anchor="ctr"/>
                </a:tc>
                <a:tc>
                  <a:txBody>
                    <a:bodyPr/>
                    <a:lstStyle/>
                    <a:p>
                      <a:pPr indent="0" lvl="0" marL="0" marR="0" rtl="0" algn="ctr">
                        <a:spcBef>
                          <a:spcPts val="0"/>
                        </a:spcBef>
                        <a:spcAft>
                          <a:spcPts val="0"/>
                        </a:spcAft>
                        <a:buNone/>
                      </a:pPr>
                      <a:r>
                        <a:rPr b="1" i="0" lang="es-CL" sz="1200" u="none" cap="none" strike="noStrike">
                          <a:solidFill>
                            <a:srgbClr val="000000"/>
                          </a:solidFill>
                          <a:latin typeface="Calibri"/>
                          <a:ea typeface="Calibri"/>
                          <a:cs typeface="Calibri"/>
                          <a:sym typeface="Calibri"/>
                        </a:rPr>
                        <a:t>Año</a:t>
                      </a:r>
                      <a:endParaRPr/>
                    </a:p>
                  </a:txBody>
                  <a:tcPr marT="9525" marB="0" marR="9525" marL="9525" anchor="ctr"/>
                </a:tc>
              </a:tr>
              <a:tr h="301475">
                <a:tc>
                  <a:txBody>
                    <a:bodyPr/>
                    <a:lstStyle/>
                    <a:p>
                      <a:pPr indent="0" lvl="0" marL="0" marR="0" rtl="0" algn="l">
                        <a:spcBef>
                          <a:spcPts val="0"/>
                        </a:spcBef>
                        <a:spcAft>
                          <a:spcPts val="0"/>
                        </a:spcAft>
                        <a:buNone/>
                      </a:pPr>
                      <a:r>
                        <a:rPr b="0" i="0" lang="es-CL" sz="1200" u="none" cap="none" strike="noStrike">
                          <a:solidFill>
                            <a:srgbClr val="000000"/>
                          </a:solidFill>
                          <a:latin typeface="Calibri"/>
                          <a:ea typeface="Calibri"/>
                          <a:cs typeface="Calibri"/>
                          <a:sym typeface="Calibri"/>
                        </a:rPr>
                        <a:t>II-2300</a:t>
                      </a:r>
                      <a:endParaRPr/>
                    </a:p>
                  </a:txBody>
                  <a:tcPr marT="9525" marB="0" marR="9525" marL="9525" anchor="b"/>
                </a:tc>
                <a:tc>
                  <a:txBody>
                    <a:bodyPr/>
                    <a:lstStyle/>
                    <a:p>
                      <a:pPr indent="0" lvl="0" marL="0" marR="0" rtl="0" algn="l">
                        <a:spcBef>
                          <a:spcPts val="0"/>
                        </a:spcBef>
                        <a:spcAft>
                          <a:spcPts val="0"/>
                        </a:spcAft>
                        <a:buNone/>
                      </a:pPr>
                      <a:r>
                        <a:rPr b="0" i="0" lang="es-CL" sz="1200" u="none" cap="none" strike="noStrike">
                          <a:solidFill>
                            <a:srgbClr val="000000"/>
                          </a:solidFill>
                          <a:latin typeface="Calibri"/>
                          <a:ea typeface="Calibri"/>
                          <a:cs typeface="Calibri"/>
                          <a:sym typeface="Calibri"/>
                        </a:rPr>
                        <a:t>2</a:t>
                      </a:r>
                      <a:endParaRPr/>
                    </a:p>
                  </a:txBody>
                  <a:tcPr marT="9525" marB="0" marR="9525" marL="9525" anchor="b"/>
                </a:tc>
                <a:tc>
                  <a:txBody>
                    <a:bodyPr/>
                    <a:lstStyle/>
                    <a:p>
                      <a:pPr indent="0" lvl="0" marL="0" marR="0" rtl="0" algn="l">
                        <a:spcBef>
                          <a:spcPts val="0"/>
                        </a:spcBef>
                        <a:spcAft>
                          <a:spcPts val="0"/>
                        </a:spcAft>
                        <a:buNone/>
                      </a:pPr>
                      <a:r>
                        <a:rPr b="0" i="0" lang="es-CL" sz="1200" u="none" cap="none" strike="noStrike">
                          <a:solidFill>
                            <a:srgbClr val="000000"/>
                          </a:solidFill>
                          <a:latin typeface="Calibri"/>
                          <a:ea typeface="Calibri"/>
                          <a:cs typeface="Calibri"/>
                          <a:sym typeface="Calibri"/>
                        </a:rPr>
                        <a:t>2018</a:t>
                      </a:r>
                      <a:endParaRPr/>
                    </a:p>
                  </a:txBody>
                  <a:tcPr marT="9525" marB="0" marR="9525" marL="9525" anchor="b"/>
                </a:tc>
              </a:tr>
              <a:tr h="331975">
                <a:tc>
                  <a:txBody>
                    <a:bodyPr/>
                    <a:lstStyle/>
                    <a:p>
                      <a:pPr indent="0" lvl="0" marL="0" marR="0" rtl="0" algn="l">
                        <a:spcBef>
                          <a:spcPts val="0"/>
                        </a:spcBef>
                        <a:spcAft>
                          <a:spcPts val="0"/>
                        </a:spcAft>
                        <a:buNone/>
                      </a:pPr>
                      <a:r>
                        <a:rPr b="0" i="0" lang="es-CL" sz="1200" u="none" cap="none" strike="noStrike">
                          <a:solidFill>
                            <a:srgbClr val="000000"/>
                          </a:solidFill>
                          <a:latin typeface="Calibri"/>
                          <a:ea typeface="Calibri"/>
                          <a:cs typeface="Calibri"/>
                          <a:sym typeface="Calibri"/>
                        </a:rPr>
                        <a:t>II-2300</a:t>
                      </a:r>
                      <a:endParaRPr/>
                    </a:p>
                  </a:txBody>
                  <a:tcPr marT="9525" marB="0" marR="9525" marL="9525" anchor="b"/>
                </a:tc>
                <a:tc>
                  <a:txBody>
                    <a:bodyPr/>
                    <a:lstStyle/>
                    <a:p>
                      <a:pPr indent="0" lvl="0" marL="0" marR="0" rtl="0" algn="l">
                        <a:spcBef>
                          <a:spcPts val="0"/>
                        </a:spcBef>
                        <a:spcAft>
                          <a:spcPts val="0"/>
                        </a:spcAft>
                        <a:buNone/>
                      </a:pPr>
                      <a:r>
                        <a:rPr b="0" i="0" lang="es-CL" sz="12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l">
                        <a:spcBef>
                          <a:spcPts val="0"/>
                        </a:spcBef>
                        <a:spcAft>
                          <a:spcPts val="0"/>
                        </a:spcAft>
                        <a:buNone/>
                      </a:pPr>
                      <a:r>
                        <a:rPr b="0" i="0" lang="es-CL" sz="1200" u="none" cap="none" strike="noStrike">
                          <a:solidFill>
                            <a:srgbClr val="000000"/>
                          </a:solidFill>
                          <a:latin typeface="Calibri"/>
                          <a:ea typeface="Calibri"/>
                          <a:cs typeface="Calibri"/>
                          <a:sym typeface="Calibri"/>
                        </a:rPr>
                        <a:t>2018</a:t>
                      </a:r>
                      <a:endParaRPr/>
                    </a:p>
                  </a:txBody>
                  <a:tcPr marT="9525" marB="0" marR="9525" marL="9525" anchor="b"/>
                </a:tc>
              </a:tr>
              <a:tr h="324325">
                <a:tc>
                  <a:txBody>
                    <a:bodyPr/>
                    <a:lstStyle/>
                    <a:p>
                      <a:pPr indent="0" lvl="0" marL="0" marR="0" rtl="0" algn="l">
                        <a:spcBef>
                          <a:spcPts val="0"/>
                        </a:spcBef>
                        <a:spcAft>
                          <a:spcPts val="0"/>
                        </a:spcAft>
                        <a:buNone/>
                      </a:pPr>
                      <a:r>
                        <a:rPr b="0" i="0" lang="es-CL" sz="1200" u="none" cap="none" strike="noStrike">
                          <a:solidFill>
                            <a:srgbClr val="000000"/>
                          </a:solidFill>
                          <a:latin typeface="Calibri"/>
                          <a:ea typeface="Calibri"/>
                          <a:cs typeface="Calibri"/>
                          <a:sym typeface="Calibri"/>
                        </a:rPr>
                        <a:t>II-4200</a:t>
                      </a:r>
                      <a:endParaRPr/>
                    </a:p>
                  </a:txBody>
                  <a:tcPr marT="9525" marB="0" marR="9525" marL="9525" anchor="b"/>
                </a:tc>
                <a:tc>
                  <a:txBody>
                    <a:bodyPr/>
                    <a:lstStyle/>
                    <a:p>
                      <a:pPr indent="0" lvl="0" marL="0" marR="0" rtl="0" algn="l">
                        <a:spcBef>
                          <a:spcPts val="0"/>
                        </a:spcBef>
                        <a:spcAft>
                          <a:spcPts val="0"/>
                        </a:spcAft>
                        <a:buNone/>
                      </a:pPr>
                      <a:r>
                        <a:rPr b="0" i="0" lang="es-CL" sz="1200" u="none" cap="none" strike="noStrike">
                          <a:solidFill>
                            <a:srgbClr val="000000"/>
                          </a:solidFill>
                          <a:latin typeface="Calibri"/>
                          <a:ea typeface="Calibri"/>
                          <a:cs typeface="Calibri"/>
                          <a:sym typeface="Calibri"/>
                        </a:rPr>
                        <a:t>1</a:t>
                      </a:r>
                      <a:endParaRPr/>
                    </a:p>
                  </a:txBody>
                  <a:tcPr marT="9525" marB="0" marR="9525" marL="9525" anchor="b"/>
                </a:tc>
                <a:tc>
                  <a:txBody>
                    <a:bodyPr/>
                    <a:lstStyle/>
                    <a:p>
                      <a:pPr indent="0" lvl="0" marL="0" marR="0" rtl="0" algn="l">
                        <a:spcBef>
                          <a:spcPts val="0"/>
                        </a:spcBef>
                        <a:spcAft>
                          <a:spcPts val="0"/>
                        </a:spcAft>
                        <a:buNone/>
                      </a:pPr>
                      <a:r>
                        <a:rPr b="0" i="0" lang="es-CL" sz="1200" u="none" cap="none" strike="noStrike">
                          <a:solidFill>
                            <a:srgbClr val="000000"/>
                          </a:solidFill>
                          <a:latin typeface="Calibri"/>
                          <a:ea typeface="Calibri"/>
                          <a:cs typeface="Calibri"/>
                          <a:sym typeface="Calibri"/>
                        </a:rPr>
                        <a:t>2018</a:t>
                      </a:r>
                      <a:endParaRPr/>
                    </a:p>
                  </a:txBody>
                  <a:tcPr marT="9525" marB="0" marR="9525" marL="9525" anchor="b"/>
                </a:tc>
              </a:tr>
            </a:tbl>
          </a:graphicData>
        </a:graphic>
      </p:graphicFrame>
      <p:sp>
        <p:nvSpPr>
          <p:cNvPr id="155" name="Google Shape;155;p6"/>
          <p:cNvSpPr txBox="1"/>
          <p:nvPr/>
        </p:nvSpPr>
        <p:spPr>
          <a:xfrm>
            <a:off x="9265737" y="3429000"/>
            <a:ext cx="2756848" cy="2031325"/>
          </a:xfrm>
          <a:prstGeom prst="rect">
            <a:avLst/>
          </a:prstGeom>
          <a:gradFill>
            <a:gsLst>
              <a:gs pos="0">
                <a:srgbClr val="A6B6DE"/>
              </a:gs>
              <a:gs pos="50000">
                <a:srgbClr val="98AAD9"/>
              </a:gs>
              <a:gs pos="100000">
                <a:srgbClr val="859CD7"/>
              </a:gs>
            </a:gsLst>
            <a:lin ang="5400000" scaled="0"/>
          </a:grad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s-CL" sz="1400">
                <a:solidFill>
                  <a:schemeClr val="dk1"/>
                </a:solidFill>
                <a:latin typeface="Calibri"/>
                <a:ea typeface="Calibri"/>
                <a:cs typeface="Calibri"/>
                <a:sym typeface="Calibri"/>
              </a:rPr>
              <a:t>A pesar de que las direcciones y las fechas son distintas no se pueden definir como identificador único porque si llega otra persona con la misma dirección (hermano, papá, mamá) o misma fecha de nacimiento no habría una única instancia para la entidad alumno, por lo cual se deja como </a:t>
            </a:r>
            <a:endParaRPr/>
          </a:p>
        </p:txBody>
      </p:sp>
      <p:sp>
        <p:nvSpPr>
          <p:cNvPr id="156" name="Google Shape;156;p6"/>
          <p:cNvSpPr txBox="1"/>
          <p:nvPr/>
        </p:nvSpPr>
        <p:spPr>
          <a:xfrm>
            <a:off x="6538459" y="4987120"/>
            <a:ext cx="2756848" cy="1815882"/>
          </a:xfrm>
          <a:prstGeom prst="rect">
            <a:avLst/>
          </a:prstGeom>
          <a:gradFill>
            <a:gsLst>
              <a:gs pos="0">
                <a:srgbClr val="A6B6DE"/>
              </a:gs>
              <a:gs pos="50000">
                <a:srgbClr val="98AAD9"/>
              </a:gs>
              <a:gs pos="100000">
                <a:srgbClr val="859CD7"/>
              </a:gs>
            </a:gsLst>
            <a:lin ang="5400000" scaled="0"/>
          </a:grad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s-CL" sz="1400">
                <a:solidFill>
                  <a:schemeClr val="dk1"/>
                </a:solidFill>
                <a:latin typeface="Calibri"/>
                <a:ea typeface="Calibri"/>
                <a:cs typeface="Calibri"/>
                <a:sym typeface="Calibri"/>
              </a:rPr>
              <a:t>Dado que el código de asignatura se repite porque se dicta en primer y segundo semestre no se puede definir como identificador único. En este caso se debe definir el conjunto compuesto por: código, semestre y año; como identificador único</a:t>
            </a:r>
            <a:endParaRPr/>
          </a:p>
        </p:txBody>
      </p:sp>
      <p:pic>
        <p:nvPicPr>
          <p:cNvPr id="157" name="Google Shape;157;p6"/>
          <p:cNvPicPr preferRelativeResize="0"/>
          <p:nvPr/>
        </p:nvPicPr>
        <p:blipFill rotWithShape="1">
          <a:blip r:embed="rId3">
            <a:alphaModFix/>
          </a:blip>
          <a:srcRect b="0" l="0" r="0" t="0"/>
          <a:stretch/>
        </p:blipFill>
        <p:spPr>
          <a:xfrm>
            <a:off x="731331" y="5166543"/>
            <a:ext cx="2416679" cy="1615570"/>
          </a:xfrm>
          <a:prstGeom prst="rect">
            <a:avLst/>
          </a:prstGeom>
          <a:noFill/>
          <a:ln>
            <a:noFill/>
          </a:ln>
        </p:spPr>
      </p:pic>
      <p:pic>
        <p:nvPicPr>
          <p:cNvPr id="158" name="Google Shape;158;p6"/>
          <p:cNvPicPr preferRelativeResize="0"/>
          <p:nvPr/>
        </p:nvPicPr>
        <p:blipFill rotWithShape="1">
          <a:blip r:embed="rId4">
            <a:alphaModFix/>
          </a:blip>
          <a:srcRect b="0" l="0" r="0" t="0"/>
          <a:stretch/>
        </p:blipFill>
        <p:spPr>
          <a:xfrm>
            <a:off x="726042" y="3468431"/>
            <a:ext cx="2387872" cy="15540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7"/>
          <p:cNvSpPr txBox="1"/>
          <p:nvPr>
            <p:ph type="title"/>
          </p:nvPr>
        </p:nvSpPr>
        <p:spPr>
          <a:xfrm>
            <a:off x="1382751" y="212725"/>
            <a:ext cx="6686428"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a:solidFill>
                  <a:schemeClr val="lt1"/>
                </a:solidFill>
              </a:rPr>
              <a:t>Relaciones</a:t>
            </a:r>
            <a:endParaRPr/>
          </a:p>
        </p:txBody>
      </p:sp>
      <p:sp>
        <p:nvSpPr>
          <p:cNvPr id="164" name="Google Shape;164;p7"/>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1000"/>
              </a:spcBef>
              <a:spcAft>
                <a:spcPts val="0"/>
              </a:spcAft>
              <a:buClr>
                <a:srgbClr val="DE3075"/>
              </a:buClr>
              <a:buSzPts val="2800"/>
              <a:buFont typeface="Franklin Gothic"/>
              <a:buChar char="»"/>
            </a:pPr>
            <a:r>
              <a:rPr lang="es-CL"/>
              <a:t>La forma de representar en la relación que el identificador único de la entidad de origen (ASIGNATURA, ALUMNO) es parte del identificador único de la tabla destino (NOTAS), es con una línea perpendicular.</a:t>
            </a:r>
            <a:endParaRPr/>
          </a:p>
          <a:p>
            <a:pPr indent="0" lvl="0" marL="50800" rtl="0" algn="l">
              <a:lnSpc>
                <a:spcPct val="90000"/>
              </a:lnSpc>
              <a:spcBef>
                <a:spcPts val="1000"/>
              </a:spcBef>
              <a:spcAft>
                <a:spcPts val="0"/>
              </a:spcAft>
              <a:buSzPts val="2800"/>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p:txBody>
      </p:sp>
      <p:pic>
        <p:nvPicPr>
          <p:cNvPr id="165" name="Google Shape;165;p7"/>
          <p:cNvPicPr preferRelativeResize="0"/>
          <p:nvPr/>
        </p:nvPicPr>
        <p:blipFill rotWithShape="1">
          <a:blip r:embed="rId3">
            <a:alphaModFix/>
          </a:blip>
          <a:srcRect b="0" l="0" r="0" t="0"/>
          <a:stretch/>
        </p:blipFill>
        <p:spPr>
          <a:xfrm>
            <a:off x="2846573" y="3607568"/>
            <a:ext cx="6290338" cy="3045717"/>
          </a:xfrm>
          <a:prstGeom prst="rect">
            <a:avLst/>
          </a:prstGeom>
          <a:noFill/>
          <a:ln>
            <a:noFill/>
          </a:ln>
        </p:spPr>
      </p:pic>
      <p:sp>
        <p:nvSpPr>
          <p:cNvPr id="166" name="Google Shape;166;p7"/>
          <p:cNvSpPr/>
          <p:nvPr/>
        </p:nvSpPr>
        <p:spPr>
          <a:xfrm>
            <a:off x="4878810" y="4047637"/>
            <a:ext cx="163773" cy="464024"/>
          </a:xfrm>
          <a:prstGeom prst="ellipse">
            <a:avLst/>
          </a:prstGeom>
          <a:noFill/>
          <a:ln cap="flat" cmpd="sng" w="412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
        <p:nvSpPr>
          <p:cNvPr id="167" name="Google Shape;167;p7"/>
          <p:cNvSpPr/>
          <p:nvPr/>
        </p:nvSpPr>
        <p:spPr>
          <a:xfrm>
            <a:off x="6656810" y="3996837"/>
            <a:ext cx="163773" cy="464024"/>
          </a:xfrm>
          <a:prstGeom prst="ellipse">
            <a:avLst/>
          </a:prstGeom>
          <a:noFill/>
          <a:ln cap="flat" cmpd="sng" w="412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
        <p:nvSpPr>
          <p:cNvPr id="168" name="Google Shape;168;p7"/>
          <p:cNvSpPr/>
          <p:nvPr/>
        </p:nvSpPr>
        <p:spPr>
          <a:xfrm>
            <a:off x="3511218" y="2936321"/>
            <a:ext cx="2220686" cy="522514"/>
          </a:xfrm>
          <a:prstGeom prst="curvedDownArrow">
            <a:avLst>
              <a:gd fmla="val 25000" name="adj1"/>
              <a:gd fmla="val 50000" name="adj2"/>
              <a:gd fmla="val 25000" name="adj3"/>
            </a:avLst>
          </a:prstGeom>
          <a:gradFill>
            <a:gsLst>
              <a:gs pos="0">
                <a:srgbClr val="5F82CA"/>
              </a:gs>
              <a:gs pos="50000">
                <a:srgbClr val="3C70CA"/>
              </a:gs>
              <a:gs pos="100000">
                <a:srgbClr val="2E60B9"/>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7"/>
          <p:cNvSpPr txBox="1"/>
          <p:nvPr/>
        </p:nvSpPr>
        <p:spPr>
          <a:xfrm>
            <a:off x="4091790" y="3008892"/>
            <a:ext cx="146594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L" sz="1200">
                <a:solidFill>
                  <a:schemeClr val="dk1"/>
                </a:solidFill>
                <a:latin typeface="Calibri"/>
                <a:ea typeface="Calibri"/>
                <a:cs typeface="Calibri"/>
                <a:sym typeface="Calibri"/>
              </a:rPr>
              <a:t>#RutAlumno</a:t>
            </a:r>
            <a:endParaRPr sz="1200">
              <a:solidFill>
                <a:schemeClr val="dk1"/>
              </a:solidFill>
              <a:latin typeface="Calibri"/>
              <a:ea typeface="Calibri"/>
              <a:cs typeface="Calibri"/>
              <a:sym typeface="Calibri"/>
            </a:endParaRPr>
          </a:p>
        </p:txBody>
      </p:sp>
      <p:sp>
        <p:nvSpPr>
          <p:cNvPr id="170" name="Google Shape;170;p7"/>
          <p:cNvSpPr/>
          <p:nvPr/>
        </p:nvSpPr>
        <p:spPr>
          <a:xfrm rot="10800000">
            <a:off x="5804477" y="2965349"/>
            <a:ext cx="2133600" cy="508000"/>
          </a:xfrm>
          <a:prstGeom prst="curvedUpArrow">
            <a:avLst>
              <a:gd fmla="val 25000" name="adj1"/>
              <a:gd fmla="val 50000" name="adj2"/>
              <a:gd fmla="val 25000" name="adj3"/>
            </a:avLst>
          </a:prstGeom>
          <a:gradFill>
            <a:gsLst>
              <a:gs pos="0">
                <a:srgbClr val="5F82CA"/>
              </a:gs>
              <a:gs pos="50000">
                <a:srgbClr val="3C70CA"/>
              </a:gs>
              <a:gs pos="100000">
                <a:srgbClr val="2E60B9"/>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1" name="Google Shape;171;p7"/>
          <p:cNvSpPr txBox="1"/>
          <p:nvPr/>
        </p:nvSpPr>
        <p:spPr>
          <a:xfrm>
            <a:off x="6435847" y="3016149"/>
            <a:ext cx="146594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L" sz="1200">
                <a:solidFill>
                  <a:schemeClr val="dk1"/>
                </a:solidFill>
                <a:latin typeface="Calibri"/>
                <a:ea typeface="Calibri"/>
                <a:cs typeface="Calibri"/>
                <a:sym typeface="Calibri"/>
              </a:rPr>
              <a:t>#Codigo</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s-CL" sz="1200">
                <a:solidFill>
                  <a:schemeClr val="dk1"/>
                </a:solidFill>
                <a:latin typeface="Calibri"/>
                <a:ea typeface="Calibri"/>
                <a:cs typeface="Calibri"/>
                <a:sym typeface="Calibri"/>
              </a:rPr>
              <a:t>#Semestre</a:t>
            </a:r>
            <a:endParaRPr/>
          </a:p>
          <a:p>
            <a:pPr indent="0" lvl="0" marL="0" marR="0" rtl="0" algn="l">
              <a:spcBef>
                <a:spcPts val="0"/>
              </a:spcBef>
              <a:spcAft>
                <a:spcPts val="0"/>
              </a:spcAft>
              <a:buNone/>
            </a:pPr>
            <a:r>
              <a:rPr lang="es-CL" sz="1200">
                <a:solidFill>
                  <a:schemeClr val="dk1"/>
                </a:solidFill>
                <a:latin typeface="Calibri"/>
                <a:ea typeface="Calibri"/>
                <a:cs typeface="Calibri"/>
                <a:sym typeface="Calibri"/>
              </a:rPr>
              <a:t>#Año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8"/>
          <p:cNvSpPr txBox="1"/>
          <p:nvPr>
            <p:ph type="title"/>
          </p:nvPr>
        </p:nvSpPr>
        <p:spPr>
          <a:xfrm>
            <a:off x="1405054" y="212725"/>
            <a:ext cx="6664125"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a:solidFill>
                  <a:schemeClr val="lt1"/>
                </a:solidFill>
              </a:rPr>
              <a:t>Relaciones</a:t>
            </a:r>
            <a:endParaRPr/>
          </a:p>
        </p:txBody>
      </p:sp>
      <p:sp>
        <p:nvSpPr>
          <p:cNvPr id="178" name="Google Shape;178;p8"/>
          <p:cNvSpPr txBox="1"/>
          <p:nvPr>
            <p:ph idx="1" type="body"/>
          </p:nvPr>
        </p:nvSpPr>
        <p:spPr>
          <a:xfrm>
            <a:off x="392200" y="1218600"/>
            <a:ext cx="4647434" cy="51378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1000"/>
              </a:spcBef>
              <a:spcAft>
                <a:spcPts val="0"/>
              </a:spcAft>
              <a:buClr>
                <a:srgbClr val="DE3075"/>
              </a:buClr>
              <a:buSzPts val="2800"/>
              <a:buFont typeface="Franklin Gothic"/>
              <a:buChar char="»"/>
            </a:pPr>
            <a:r>
              <a:rPr lang="es-CL"/>
              <a:t>De esta forma, la entidad NOTAS absorvera las claves primarias de ALUMNOS (#*RutAlumno) y claves primarias de ASIGNATURA (#*Codigo, #*Semestre, #*Año).</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Por lo cual internamente esa entidad quedara de la siguiente forma:</a:t>
            </a:r>
            <a:endParaRPr/>
          </a:p>
          <a:p>
            <a:pPr indent="-381000" lvl="1" marL="914400" rtl="0" algn="l">
              <a:lnSpc>
                <a:spcPct val="90000"/>
              </a:lnSpc>
              <a:spcBef>
                <a:spcPts val="500"/>
              </a:spcBef>
              <a:spcAft>
                <a:spcPts val="0"/>
              </a:spcAft>
              <a:buSzPts val="2400"/>
              <a:buChar char="•"/>
            </a:pPr>
            <a:r>
              <a:rPr lang="es-CL" sz="1600"/>
              <a:t>#*RutAlumno</a:t>
            </a:r>
            <a:endParaRPr sz="1600"/>
          </a:p>
          <a:p>
            <a:pPr indent="-381000" lvl="1" marL="914400" rtl="0" algn="l">
              <a:lnSpc>
                <a:spcPct val="90000"/>
              </a:lnSpc>
              <a:spcBef>
                <a:spcPts val="500"/>
              </a:spcBef>
              <a:spcAft>
                <a:spcPts val="0"/>
              </a:spcAft>
              <a:buSzPts val="2400"/>
              <a:buChar char="•"/>
            </a:pPr>
            <a:r>
              <a:rPr lang="es-CL" sz="1600"/>
              <a:t>#*Codigo</a:t>
            </a:r>
            <a:endParaRPr sz="1600"/>
          </a:p>
          <a:p>
            <a:pPr indent="-381000" lvl="1" marL="914400" rtl="0" algn="l">
              <a:lnSpc>
                <a:spcPct val="90000"/>
              </a:lnSpc>
              <a:spcBef>
                <a:spcPts val="500"/>
              </a:spcBef>
              <a:spcAft>
                <a:spcPts val="0"/>
              </a:spcAft>
              <a:buSzPts val="2400"/>
              <a:buChar char="•"/>
            </a:pPr>
            <a:r>
              <a:rPr lang="es-CL" sz="1600"/>
              <a:t>#*Semestre</a:t>
            </a:r>
            <a:endParaRPr/>
          </a:p>
          <a:p>
            <a:pPr indent="-381000" lvl="1" marL="914400" rtl="0" algn="l">
              <a:lnSpc>
                <a:spcPct val="90000"/>
              </a:lnSpc>
              <a:spcBef>
                <a:spcPts val="500"/>
              </a:spcBef>
              <a:spcAft>
                <a:spcPts val="0"/>
              </a:spcAft>
              <a:buSzPts val="2400"/>
              <a:buChar char="•"/>
            </a:pPr>
            <a:r>
              <a:rPr lang="es-CL" sz="1600"/>
              <a:t>#*Año</a:t>
            </a:r>
            <a:endParaRPr/>
          </a:p>
          <a:p>
            <a:pPr indent="-381000" lvl="1" marL="914400" rtl="0" algn="l">
              <a:lnSpc>
                <a:spcPct val="90000"/>
              </a:lnSpc>
              <a:spcBef>
                <a:spcPts val="500"/>
              </a:spcBef>
              <a:spcAft>
                <a:spcPts val="0"/>
              </a:spcAft>
              <a:buSzPts val="2400"/>
              <a:buChar char="•"/>
            </a:pPr>
            <a:r>
              <a:rPr lang="es-CL" sz="1600"/>
              <a:t>Nota1</a:t>
            </a:r>
            <a:endParaRPr/>
          </a:p>
          <a:p>
            <a:pPr indent="-381000" lvl="1" marL="914400" rtl="0" algn="l">
              <a:lnSpc>
                <a:spcPct val="90000"/>
              </a:lnSpc>
              <a:spcBef>
                <a:spcPts val="500"/>
              </a:spcBef>
              <a:spcAft>
                <a:spcPts val="0"/>
              </a:spcAft>
              <a:buSzPts val="2400"/>
              <a:buChar char="•"/>
            </a:pPr>
            <a:r>
              <a:rPr lang="es-CL" sz="1600"/>
              <a:t>Nota2</a:t>
            </a:r>
            <a:endParaRPr/>
          </a:p>
          <a:p>
            <a:pPr indent="-381000" lvl="1" marL="914400" rtl="0" algn="l">
              <a:lnSpc>
                <a:spcPct val="90000"/>
              </a:lnSpc>
              <a:spcBef>
                <a:spcPts val="500"/>
              </a:spcBef>
              <a:spcAft>
                <a:spcPts val="0"/>
              </a:spcAft>
              <a:buSzPts val="2400"/>
              <a:buChar char="•"/>
            </a:pPr>
            <a:r>
              <a:rPr lang="es-CL" sz="1600"/>
              <a:t>Nota3</a:t>
            </a:r>
            <a:endParaRPr/>
          </a:p>
          <a:p>
            <a:pPr indent="-381000" lvl="1" marL="914400" rtl="0" algn="l">
              <a:lnSpc>
                <a:spcPct val="90000"/>
              </a:lnSpc>
              <a:spcBef>
                <a:spcPts val="500"/>
              </a:spcBef>
              <a:spcAft>
                <a:spcPts val="0"/>
              </a:spcAft>
              <a:buSzPts val="2400"/>
              <a:buChar char="•"/>
            </a:pPr>
            <a:r>
              <a:rPr lang="es-CL" sz="1600"/>
              <a:t>Nota4</a:t>
            </a:r>
            <a:endParaRPr/>
          </a:p>
        </p:txBody>
      </p:sp>
      <p:pic>
        <p:nvPicPr>
          <p:cNvPr id="179" name="Google Shape;179;p8"/>
          <p:cNvPicPr preferRelativeResize="0"/>
          <p:nvPr/>
        </p:nvPicPr>
        <p:blipFill rotWithShape="1">
          <a:blip r:embed="rId3">
            <a:alphaModFix/>
          </a:blip>
          <a:srcRect b="0" l="0" r="0" t="0"/>
          <a:stretch/>
        </p:blipFill>
        <p:spPr>
          <a:xfrm>
            <a:off x="5112207" y="2302875"/>
            <a:ext cx="6290338" cy="3045717"/>
          </a:xfrm>
          <a:prstGeom prst="rect">
            <a:avLst/>
          </a:prstGeom>
          <a:noFill/>
          <a:ln>
            <a:noFill/>
          </a:ln>
        </p:spPr>
      </p:pic>
      <p:sp>
        <p:nvSpPr>
          <p:cNvPr id="180" name="Google Shape;180;p8"/>
          <p:cNvSpPr/>
          <p:nvPr/>
        </p:nvSpPr>
        <p:spPr>
          <a:xfrm>
            <a:off x="7144444" y="2742944"/>
            <a:ext cx="163773" cy="464024"/>
          </a:xfrm>
          <a:prstGeom prst="ellipse">
            <a:avLst/>
          </a:prstGeom>
          <a:noFill/>
          <a:ln cap="flat" cmpd="sng" w="412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
        <p:nvSpPr>
          <p:cNvPr id="181" name="Google Shape;181;p8"/>
          <p:cNvSpPr/>
          <p:nvPr/>
        </p:nvSpPr>
        <p:spPr>
          <a:xfrm>
            <a:off x="8922444" y="2692144"/>
            <a:ext cx="163773" cy="464024"/>
          </a:xfrm>
          <a:prstGeom prst="ellipse">
            <a:avLst/>
          </a:prstGeom>
          <a:noFill/>
          <a:ln cap="flat" cmpd="sng" w="412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
        <p:nvSpPr>
          <p:cNvPr id="182" name="Google Shape;182;p8"/>
          <p:cNvSpPr/>
          <p:nvPr/>
        </p:nvSpPr>
        <p:spPr>
          <a:xfrm>
            <a:off x="5776852" y="1631628"/>
            <a:ext cx="2220686" cy="522514"/>
          </a:xfrm>
          <a:prstGeom prst="curvedDownArrow">
            <a:avLst>
              <a:gd fmla="val 25000" name="adj1"/>
              <a:gd fmla="val 50000" name="adj2"/>
              <a:gd fmla="val 25000" name="adj3"/>
            </a:avLst>
          </a:prstGeom>
          <a:gradFill>
            <a:gsLst>
              <a:gs pos="0">
                <a:srgbClr val="5F82CA"/>
              </a:gs>
              <a:gs pos="50000">
                <a:srgbClr val="3C70CA"/>
              </a:gs>
              <a:gs pos="100000">
                <a:srgbClr val="2E60B9"/>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3" name="Google Shape;183;p8"/>
          <p:cNvSpPr txBox="1"/>
          <p:nvPr/>
        </p:nvSpPr>
        <p:spPr>
          <a:xfrm>
            <a:off x="6357424" y="1704199"/>
            <a:ext cx="146594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L" sz="1200">
                <a:solidFill>
                  <a:schemeClr val="dk1"/>
                </a:solidFill>
                <a:latin typeface="Calibri"/>
                <a:ea typeface="Calibri"/>
                <a:cs typeface="Calibri"/>
                <a:sym typeface="Calibri"/>
              </a:rPr>
              <a:t>#RutAlumno</a:t>
            </a:r>
            <a:endParaRPr sz="1200">
              <a:solidFill>
                <a:schemeClr val="dk1"/>
              </a:solidFill>
              <a:latin typeface="Calibri"/>
              <a:ea typeface="Calibri"/>
              <a:cs typeface="Calibri"/>
              <a:sym typeface="Calibri"/>
            </a:endParaRPr>
          </a:p>
        </p:txBody>
      </p:sp>
      <p:sp>
        <p:nvSpPr>
          <p:cNvPr id="184" name="Google Shape;184;p8"/>
          <p:cNvSpPr/>
          <p:nvPr/>
        </p:nvSpPr>
        <p:spPr>
          <a:xfrm rot="10800000">
            <a:off x="8070111" y="1660656"/>
            <a:ext cx="2133600" cy="508000"/>
          </a:xfrm>
          <a:prstGeom prst="curvedUpArrow">
            <a:avLst>
              <a:gd fmla="val 25000" name="adj1"/>
              <a:gd fmla="val 50000" name="adj2"/>
              <a:gd fmla="val 25000" name="adj3"/>
            </a:avLst>
          </a:prstGeom>
          <a:gradFill>
            <a:gsLst>
              <a:gs pos="0">
                <a:srgbClr val="5F82CA"/>
              </a:gs>
              <a:gs pos="50000">
                <a:srgbClr val="3C70CA"/>
              </a:gs>
              <a:gs pos="100000">
                <a:srgbClr val="2E60B9"/>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8"/>
          <p:cNvSpPr txBox="1"/>
          <p:nvPr/>
        </p:nvSpPr>
        <p:spPr>
          <a:xfrm>
            <a:off x="8701481" y="1711456"/>
            <a:ext cx="146594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L" sz="1200">
                <a:solidFill>
                  <a:schemeClr val="dk1"/>
                </a:solidFill>
                <a:latin typeface="Calibri"/>
                <a:ea typeface="Calibri"/>
                <a:cs typeface="Calibri"/>
                <a:sym typeface="Calibri"/>
              </a:rPr>
              <a:t>#Codigo</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s-CL" sz="1200">
                <a:solidFill>
                  <a:schemeClr val="dk1"/>
                </a:solidFill>
                <a:latin typeface="Calibri"/>
                <a:ea typeface="Calibri"/>
                <a:cs typeface="Calibri"/>
                <a:sym typeface="Calibri"/>
              </a:rPr>
              <a:t>#Semestre</a:t>
            </a:r>
            <a:endParaRPr/>
          </a:p>
          <a:p>
            <a:pPr indent="0" lvl="0" marL="0" marR="0" rtl="0" algn="l">
              <a:spcBef>
                <a:spcPts val="0"/>
              </a:spcBef>
              <a:spcAft>
                <a:spcPts val="0"/>
              </a:spcAft>
              <a:buNone/>
            </a:pPr>
            <a:r>
              <a:rPr lang="es-CL" sz="1200">
                <a:solidFill>
                  <a:schemeClr val="dk1"/>
                </a:solidFill>
                <a:latin typeface="Calibri"/>
                <a:ea typeface="Calibri"/>
                <a:cs typeface="Calibri"/>
                <a:sym typeface="Calibri"/>
              </a:rPr>
              <a:t>#Año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9"/>
          <p:cNvSpPr txBox="1"/>
          <p:nvPr>
            <p:ph type="title"/>
          </p:nvPr>
        </p:nvSpPr>
        <p:spPr>
          <a:xfrm>
            <a:off x="1382750" y="226431"/>
            <a:ext cx="7337503" cy="81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18990"/>
              </a:buClr>
              <a:buSzPts val="1800"/>
              <a:buFont typeface="Calibri"/>
              <a:buNone/>
            </a:pPr>
            <a:r>
              <a:rPr lang="es-CL" sz="3600">
                <a:solidFill>
                  <a:schemeClr val="lt1"/>
                </a:solidFill>
              </a:rPr>
              <a:t>Entidades débiles e identificadores únicos</a:t>
            </a:r>
            <a:endParaRPr sz="3600">
              <a:solidFill>
                <a:schemeClr val="lt1"/>
              </a:solidFill>
            </a:endParaRPr>
          </a:p>
        </p:txBody>
      </p:sp>
      <p:sp>
        <p:nvSpPr>
          <p:cNvPr id="192" name="Google Shape;192;p9"/>
          <p:cNvSpPr txBox="1"/>
          <p:nvPr>
            <p:ph idx="1" type="body"/>
          </p:nvPr>
        </p:nvSpPr>
        <p:spPr>
          <a:xfrm>
            <a:off x="392200" y="1218600"/>
            <a:ext cx="11407600" cy="513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800"/>
              <a:buNone/>
            </a:pPr>
            <a:r>
              <a:rPr lang="es-CL" u="sng"/>
              <a:t>Dependencia en existencia</a:t>
            </a:r>
            <a:r>
              <a:rPr lang="es-CL"/>
              <a:t>:</a:t>
            </a:r>
            <a:endParaRPr/>
          </a:p>
          <a:p>
            <a:pPr indent="-342900" lvl="0" marL="342900" rtl="0" algn="l">
              <a:lnSpc>
                <a:spcPct val="90000"/>
              </a:lnSpc>
              <a:spcBef>
                <a:spcPts val="1000"/>
              </a:spcBef>
              <a:spcAft>
                <a:spcPts val="0"/>
              </a:spcAft>
              <a:buSzPts val="2800"/>
              <a:buChar char="»"/>
            </a:pPr>
            <a:r>
              <a:rPr lang="es-CL"/>
              <a:t>Una entidad débil depende en existencia de una entidad fuerte, pero no necesariamente debe depender de la identificación única.</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0" lvl="0" marL="50800" rtl="0" algn="l">
              <a:lnSpc>
                <a:spcPct val="90000"/>
              </a:lnSpc>
              <a:spcBef>
                <a:spcPts val="1000"/>
              </a:spcBef>
              <a:spcAft>
                <a:spcPts val="0"/>
              </a:spcAft>
              <a:buSzPts val="2800"/>
              <a:buNone/>
            </a:pPr>
            <a:r>
              <a:t/>
            </a:r>
            <a:endParaRPr/>
          </a:p>
          <a:p>
            <a:pPr indent="-406400" lvl="0" marL="457200" marR="0" rtl="0" algn="l">
              <a:lnSpc>
                <a:spcPct val="90000"/>
              </a:lnSpc>
              <a:spcBef>
                <a:spcPts val="1000"/>
              </a:spcBef>
              <a:spcAft>
                <a:spcPts val="0"/>
              </a:spcAft>
              <a:buClr>
                <a:srgbClr val="DE3075"/>
              </a:buClr>
              <a:buSzPts val="2800"/>
              <a:buFont typeface="Franklin Gothic"/>
              <a:buChar char="»"/>
            </a:pPr>
            <a:r>
              <a:rPr lang="es-CL"/>
              <a:t>En el ejemplo planteado, la entidad </a:t>
            </a:r>
            <a:r>
              <a:rPr lang="es-CL">
                <a:solidFill>
                  <a:srgbClr val="FF0000"/>
                </a:solidFill>
              </a:rPr>
              <a:t>VEHICULO</a:t>
            </a:r>
            <a:r>
              <a:rPr lang="es-CL"/>
              <a:t> depende de la existencia de la entidad </a:t>
            </a:r>
            <a:r>
              <a:rPr lang="es-CL">
                <a:solidFill>
                  <a:srgbClr val="FF0000"/>
                </a:solidFill>
              </a:rPr>
              <a:t>PROPIETARIO</a:t>
            </a:r>
            <a:r>
              <a:rPr lang="es-CL"/>
              <a:t>, pero la entidad </a:t>
            </a:r>
            <a:r>
              <a:rPr lang="es-CL">
                <a:solidFill>
                  <a:srgbClr val="FF0000"/>
                </a:solidFill>
              </a:rPr>
              <a:t>VEHICULO</a:t>
            </a:r>
            <a:r>
              <a:rPr lang="es-CL"/>
              <a:t> </a:t>
            </a:r>
            <a:r>
              <a:rPr b="1" lang="es-CL"/>
              <a:t>cuenta con su propio identificador unico, NumChasis</a:t>
            </a:r>
            <a:r>
              <a:rPr lang="es-CL"/>
              <a:t>, esto especificamente se puede traducir como: un vehiculo no puede existir si no cuenta con un propietario.</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a:p>
            <a:pPr indent="-228600" lvl="0" marL="457200" marR="0" rtl="0" algn="l">
              <a:lnSpc>
                <a:spcPct val="90000"/>
              </a:lnSpc>
              <a:spcBef>
                <a:spcPts val="1000"/>
              </a:spcBef>
              <a:spcAft>
                <a:spcPts val="0"/>
              </a:spcAft>
              <a:buClr>
                <a:srgbClr val="DE3075"/>
              </a:buClr>
              <a:buSzPts val="2800"/>
              <a:buFont typeface="Franklin Gothic"/>
              <a:buNone/>
            </a:pPr>
            <a:r>
              <a:t/>
            </a:r>
            <a:endParaRPr/>
          </a:p>
        </p:txBody>
      </p:sp>
      <p:pic>
        <p:nvPicPr>
          <p:cNvPr id="193" name="Google Shape;193;p9"/>
          <p:cNvPicPr preferRelativeResize="0"/>
          <p:nvPr/>
        </p:nvPicPr>
        <p:blipFill rotWithShape="1">
          <a:blip r:embed="rId3">
            <a:alphaModFix/>
          </a:blip>
          <a:srcRect b="0" l="0" r="0" t="0"/>
          <a:stretch/>
        </p:blipFill>
        <p:spPr>
          <a:xfrm>
            <a:off x="3098800" y="3006450"/>
            <a:ext cx="5994400" cy="1562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2019-11-24T13:52:01Z</dcterms:created>
  <dc:creator>Williams Flores C.</dc:creator>
</cp:coreProperties>
</file>